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44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1" r:id="rId15"/>
    <p:sldId id="272" r:id="rId16"/>
    <p:sldId id="273" r:id="rId17"/>
    <p:sldId id="270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759"/>
    <p:restoredTop sz="76698"/>
  </p:normalViewPr>
  <p:slideViewPr>
    <p:cSldViewPr snapToGrid="0">
      <p:cViewPr varScale="1">
        <p:scale>
          <a:sx n="99" d="100"/>
          <a:sy n="99" d="100"/>
        </p:scale>
        <p:origin x="336" y="176"/>
      </p:cViewPr>
      <p:guideLst/>
    </p:cSldViewPr>
  </p:slideViewPr>
  <p:outlineViewPr>
    <p:cViewPr>
      <p:scale>
        <a:sx n="33" d="100"/>
        <a:sy n="33" d="100"/>
      </p:scale>
      <p:origin x="0" y="-274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45" d="100"/>
        <a:sy n="14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FDADED-620D-D24E-82E2-96F000A12D1D}" type="datetimeFigureOut">
              <a:rPr lang="en-CN" smtClean="0"/>
              <a:t>2023/12/10</a:t>
            </a:fld>
            <a:endParaRPr lang="en-C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852FB5-1F09-5546-B530-97D4A6D60E74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4065572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852FB5-1F09-5546-B530-97D4A6D60E74}" type="slidenum">
              <a:rPr lang="en-CN" smtClean="0"/>
              <a:t>1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6683067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852FB5-1F09-5546-B530-97D4A6D60E74}" type="slidenum">
              <a:rPr lang="en-CN" smtClean="0"/>
              <a:t>8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3935344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FC0665E-4C97-DD5C-9F74-4CAB45DD1436}"/>
              </a:ext>
            </a:extLst>
          </p:cNvPr>
          <p:cNvSpPr/>
          <p:nvPr userDrawn="1"/>
        </p:nvSpPr>
        <p:spPr>
          <a:xfrm>
            <a:off x="0" y="6357498"/>
            <a:ext cx="9144000" cy="5005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93977" y="6425185"/>
            <a:ext cx="2057400" cy="365125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fld id="{7A304655-5D53-B746-8252-3F5A598C52D3}" type="slidenum">
              <a:rPr lang="en-CN" smtClean="0"/>
              <a:pPr/>
              <a:t>‹#›</a:t>
            </a:fld>
            <a:endParaRPr lang="en-CN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C9E48332-8D98-DD4C-F6E0-5BDDBF3C2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64224"/>
            <a:ext cx="7886700" cy="6753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0F5545-C06D-875A-D9FE-2F277F7475DD}"/>
              </a:ext>
            </a:extLst>
          </p:cNvPr>
          <p:cNvSpPr txBox="1"/>
          <p:nvPr userDrawn="1"/>
        </p:nvSpPr>
        <p:spPr>
          <a:xfrm>
            <a:off x="92623" y="642097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chemeClr val="bg1"/>
                </a:solidFill>
              </a:rPr>
              <a:t>CICUG	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25576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5212B84-65C8-B39D-05A1-744F1AF5867B}"/>
              </a:ext>
            </a:extLst>
          </p:cNvPr>
          <p:cNvSpPr/>
          <p:nvPr userDrawn="1"/>
        </p:nvSpPr>
        <p:spPr>
          <a:xfrm>
            <a:off x="0" y="6357498"/>
            <a:ext cx="9144000" cy="500501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BB4F0242-1BC7-759B-BEF6-F01B80F23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93977" y="6425185"/>
            <a:ext cx="2057400" cy="365125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fld id="{7A304655-5D53-B746-8252-3F5A598C52D3}" type="slidenum">
              <a:rPr lang="en-CN" smtClean="0"/>
              <a:pPr/>
              <a:t>‹#›</a:t>
            </a:fld>
            <a:endParaRPr lang="en-CN"/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ECB68314-CF70-722D-1662-AD4FF5F21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753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439C2E-3110-3290-EB86-B720E68D251C}"/>
              </a:ext>
            </a:extLst>
          </p:cNvPr>
          <p:cNvSpPr txBox="1"/>
          <p:nvPr userDrawn="1"/>
        </p:nvSpPr>
        <p:spPr>
          <a:xfrm>
            <a:off x="92623" y="642097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chemeClr val="bg1"/>
                </a:solidFill>
              </a:rPr>
              <a:t>CICUG	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67936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9154669-4C97-982E-AB83-84CB259F3476}"/>
              </a:ext>
            </a:extLst>
          </p:cNvPr>
          <p:cNvSpPr txBox="1"/>
          <p:nvPr userDrawn="1"/>
        </p:nvSpPr>
        <p:spPr>
          <a:xfrm>
            <a:off x="5225085" y="906385"/>
            <a:ext cx="19286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zh-CN" sz="4800" dirty="0"/>
              <a:t>Topic</a:t>
            </a:r>
            <a:endParaRPr kumimoji="1" lang="zh-CN" altLang="en-US" sz="48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7C9A9E3-AB0B-CB09-41BC-50D7E9B5AEE3}"/>
              </a:ext>
            </a:extLst>
          </p:cNvPr>
          <p:cNvSpPr/>
          <p:nvPr userDrawn="1"/>
        </p:nvSpPr>
        <p:spPr>
          <a:xfrm>
            <a:off x="0" y="6357498"/>
            <a:ext cx="9144000" cy="500501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DC766D62-AC52-5AA7-0566-BF3E65E9C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93977" y="6425185"/>
            <a:ext cx="2057400" cy="365125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fld id="{7A304655-5D53-B746-8252-3F5A598C52D3}" type="slidenum">
              <a:rPr lang="en-CN" smtClean="0"/>
              <a:pPr/>
              <a:t>‹#›</a:t>
            </a:fld>
            <a:endParaRPr lang="en-CN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A759288E-DB09-2655-1E15-9C2FB1B8833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497146" y="4234586"/>
            <a:ext cx="2893568" cy="3416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0" indent="0" algn="r">
              <a:buNone/>
              <a:defRPr lang="en-US" altLang="zh-CN" sz="1800" b="0" i="1" smtClean="0">
                <a:solidFill>
                  <a:srgbClr val="5985A6"/>
                </a:solidFill>
                <a:effectLst/>
                <a:latin typeface="Crimson"/>
              </a:defRPr>
            </a:lvl1pPr>
            <a:lvl2pPr algn="r">
              <a:defRPr kumimoji="1" lang="en-US" altLang="zh-CN" sz="1800" b="0" i="1" kern="1200" dirty="0" smtClean="0">
                <a:solidFill>
                  <a:srgbClr val="5985A6"/>
                </a:solidFill>
                <a:effectLst/>
                <a:latin typeface="Crimson"/>
                <a:ea typeface="+mn-ea"/>
                <a:cs typeface="+mn-cs"/>
              </a:defRPr>
            </a:lvl2pPr>
            <a:lvl3pPr algn="r">
              <a:defRPr kumimoji="1" lang="en-US" altLang="zh-CN" sz="1800" b="0" i="1" kern="1200" dirty="0" smtClean="0">
                <a:solidFill>
                  <a:srgbClr val="5985A6"/>
                </a:solidFill>
                <a:effectLst/>
                <a:latin typeface="Crimson"/>
                <a:ea typeface="+mn-ea"/>
                <a:cs typeface="+mn-cs"/>
              </a:defRPr>
            </a:lvl3pPr>
            <a:lvl4pPr algn="r">
              <a:defRPr kumimoji="1" lang="en-US" altLang="zh-CN" sz="1800" b="0" i="1" kern="1200" dirty="0" smtClean="0">
                <a:solidFill>
                  <a:srgbClr val="5985A6"/>
                </a:solidFill>
                <a:effectLst/>
                <a:latin typeface="Crimson"/>
                <a:ea typeface="+mn-ea"/>
                <a:cs typeface="+mn-cs"/>
              </a:defRPr>
            </a:lvl4pPr>
            <a:lvl5pPr algn="r">
              <a:defRPr kumimoji="1" lang="zh-CN" altLang="en-US" sz="1800" b="0" i="1" kern="1200" dirty="0" smtClean="0">
                <a:solidFill>
                  <a:srgbClr val="5985A6"/>
                </a:solidFill>
                <a:effectLst/>
                <a:latin typeface="Crimson"/>
                <a:ea typeface="+mn-ea"/>
                <a:cs typeface="+mn-cs"/>
              </a:defRPr>
            </a:lvl5pPr>
          </a:lstStyle>
          <a:p>
            <a:pPr marL="0" lvl="0" algn="r" defTabSz="457200"/>
            <a:r>
              <a:rPr kumimoji="1" lang="en-US" altLang="zh-CN" dirty="0"/>
              <a:t>Saying</a:t>
            </a:r>
            <a:endParaRPr kumimoji="1" lang="zh-CN" altLang="en-US" dirty="0"/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FA0F5803-39E1-A461-3C45-7FACBCA11FFD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663264" y="5597247"/>
            <a:ext cx="3727450" cy="292231"/>
          </a:xfrm>
          <a:prstGeom prst="rect">
            <a:avLst/>
          </a:prstGeom>
        </p:spPr>
        <p:txBody>
          <a:bodyPr/>
          <a:lstStyle>
            <a:lvl1pPr marL="0" indent="0" algn="r" defTabSz="457200" rtl="0" eaLnBrk="1" latinLnBrk="0" hangingPunct="1">
              <a:buNone/>
              <a:defRPr lang="en-US" altLang="zh-CN" sz="1800" b="0" i="0" kern="1200" dirty="0" smtClean="0">
                <a:solidFill>
                  <a:srgbClr val="7AA0B8"/>
                </a:solidFill>
                <a:effectLst/>
                <a:latin typeface="Crimson"/>
                <a:ea typeface="+mn-ea"/>
                <a:cs typeface="+mn-cs"/>
              </a:defRPr>
            </a:lvl1pPr>
            <a:lvl2pPr marL="0" indent="0" algn="r" defTabSz="457200" rtl="0" eaLnBrk="1" latinLnBrk="0" hangingPunct="1">
              <a:buNone/>
              <a:defRPr lang="en-US" altLang="zh-CN" sz="1800" b="0" i="0" kern="1200" dirty="0" smtClean="0">
                <a:solidFill>
                  <a:srgbClr val="7AA0B8"/>
                </a:solidFill>
                <a:effectLst/>
                <a:latin typeface="Crimson"/>
                <a:ea typeface="+mn-ea"/>
                <a:cs typeface="+mn-cs"/>
              </a:defRPr>
            </a:lvl2pPr>
            <a:lvl3pPr marL="0" indent="0" algn="r" defTabSz="457200" rtl="0" eaLnBrk="1" latinLnBrk="0" hangingPunct="1">
              <a:buNone/>
              <a:defRPr lang="en-US" altLang="zh-CN" sz="1800" b="0" i="0" kern="1200" dirty="0" smtClean="0">
                <a:solidFill>
                  <a:srgbClr val="7AA0B8"/>
                </a:solidFill>
                <a:effectLst/>
                <a:latin typeface="Crimson"/>
                <a:ea typeface="+mn-ea"/>
                <a:cs typeface="+mn-cs"/>
              </a:defRPr>
            </a:lvl3pPr>
            <a:lvl4pPr marL="0" indent="0" algn="r" defTabSz="457200" rtl="0" eaLnBrk="1" latinLnBrk="0" hangingPunct="1">
              <a:buNone/>
              <a:defRPr lang="en-US" altLang="zh-CN" sz="1800" b="0" i="0" kern="1200" dirty="0" smtClean="0">
                <a:solidFill>
                  <a:srgbClr val="7AA0B8"/>
                </a:solidFill>
                <a:effectLst/>
                <a:latin typeface="Crimson"/>
                <a:ea typeface="+mn-ea"/>
                <a:cs typeface="+mn-cs"/>
              </a:defRPr>
            </a:lvl4pPr>
            <a:lvl5pPr marL="0" indent="0" algn="r" defTabSz="457200" rtl="0" eaLnBrk="1" latinLnBrk="0" hangingPunct="1">
              <a:buNone/>
              <a:defRPr lang="en-US" altLang="zh-CN" sz="1800" b="0" i="0" kern="1200" dirty="0" smtClean="0">
                <a:solidFill>
                  <a:srgbClr val="7AA0B8"/>
                </a:solidFill>
                <a:effectLst/>
                <a:latin typeface="Crimson"/>
                <a:ea typeface="+mn-ea"/>
                <a:cs typeface="+mn-cs"/>
              </a:defRPr>
            </a:lvl5pPr>
          </a:lstStyle>
          <a:p>
            <a:pPr lvl="0"/>
            <a:r>
              <a:rPr kumimoji="1" lang="en-US" altLang="zh-CN" dirty="0"/>
              <a:t>Author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E97AAB65-812F-5398-A086-83F74695D48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19563" y="707053"/>
            <a:ext cx="1171401" cy="1214438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8800"/>
            </a:lvl1pPr>
          </a:lstStyle>
          <a:p>
            <a:pPr lvl="0"/>
            <a:r>
              <a:rPr kumimoji="1" lang="en-US" altLang="zh-CN" dirty="0"/>
              <a:t>#</a:t>
            </a:r>
            <a:endParaRPr kumimoji="1" lang="zh-CN" altLang="en-US" dirty="0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F0263DD0-9C33-4E69-5C5D-EF28EC54D3B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189413" y="2249296"/>
            <a:ext cx="2201301" cy="9144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kumimoji="1" lang="zh-CN" alt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kumimoji="1" lang="en-US" altLang="zh-CN" dirty="0"/>
              <a:t>Sec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3310B4-49BD-F2AE-AC41-F25CD3274A55}"/>
              </a:ext>
            </a:extLst>
          </p:cNvPr>
          <p:cNvSpPr txBox="1"/>
          <p:nvPr userDrawn="1"/>
        </p:nvSpPr>
        <p:spPr>
          <a:xfrm>
            <a:off x="92623" y="6420978"/>
            <a:ext cx="2608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chemeClr val="bg1"/>
                </a:solidFill>
              </a:rPr>
              <a:t>高中与大学</a:t>
            </a:r>
            <a:r>
              <a:rPr kumimoji="1" lang="en-US" altLang="zh-CN" dirty="0">
                <a:solidFill>
                  <a:schemeClr val="bg1"/>
                </a:solidFill>
              </a:rPr>
              <a:t>	~</a:t>
            </a:r>
            <a:r>
              <a:rPr kumimoji="1" lang="en-US" altLang="zh-CN" dirty="0" err="1">
                <a:solidFill>
                  <a:schemeClr val="bg1"/>
                </a:solidFill>
              </a:rPr>
              <a:t>UniLink</a:t>
            </a:r>
            <a:r>
              <a:rPr kumimoji="1" lang="en-US" altLang="zh-CN" dirty="0">
                <a:solidFill>
                  <a:schemeClr val="bg1"/>
                </a:solidFill>
              </a:rPr>
              <a:t>~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29994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753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D30FAB-176C-8449-8796-69F8D9C85B57}" type="datetime1">
              <a:rPr lang="en-US" smtClean="0"/>
              <a:t>12/10/23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304655-5D53-B746-8252-3F5A598C52D3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8474304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1" r:id="rId2"/>
    <p:sldLayoutId id="2147483663" r:id="rId3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21EDF88-8D28-2A7D-1737-B9112AC5E0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1</a:t>
            </a:fld>
            <a:endParaRPr lang="en-C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29882B-FFAE-239E-8E47-130FA67976AD}"/>
              </a:ext>
            </a:extLst>
          </p:cNvPr>
          <p:cNvSpPr txBox="1"/>
          <p:nvPr/>
        </p:nvSpPr>
        <p:spPr>
          <a:xfrm>
            <a:off x="5331854" y="2194560"/>
            <a:ext cx="305910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zh-CN" altLang="en-CN" sz="4000" dirty="0"/>
              <a:t>计算机</a:t>
            </a:r>
            <a:r>
              <a:rPr kumimoji="1" lang="zh-CN" altLang="en-US" sz="4000" dirty="0"/>
              <a:t>组成原理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FE109F-B3F0-E3BC-3AC3-5385038B9CFC}"/>
              </a:ext>
            </a:extLst>
          </p:cNvPr>
          <p:cNvSpPr txBox="1"/>
          <p:nvPr/>
        </p:nvSpPr>
        <p:spPr>
          <a:xfrm>
            <a:off x="5547908" y="882127"/>
            <a:ext cx="28430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zh-CN" sz="4800" dirty="0"/>
              <a:t>Review</a:t>
            </a:r>
            <a:r>
              <a:rPr kumimoji="1" lang="zh-CN" altLang="en-US" sz="4800" dirty="0"/>
              <a:t> </a:t>
            </a:r>
            <a:r>
              <a:rPr kumimoji="1" lang="en-US" altLang="zh-CN" sz="4800" dirty="0"/>
              <a:t>1</a:t>
            </a:r>
            <a:endParaRPr kumimoji="1" lang="zh-CN" altLang="en-US" sz="4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B5901C-2F57-310D-6ECF-D9DC339CFDFE}"/>
              </a:ext>
            </a:extLst>
          </p:cNvPr>
          <p:cNvSpPr txBox="1"/>
          <p:nvPr/>
        </p:nvSpPr>
        <p:spPr>
          <a:xfrm>
            <a:off x="2987899" y="4494727"/>
            <a:ext cx="3262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sz="2400" dirty="0"/>
              <a:t>本文档仅用于复习考试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E53B2F0-A3BF-04BF-8124-1CB8AB0D67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764" y="457200"/>
            <a:ext cx="4816090" cy="3812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5121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BC3C77D-AE8E-D94F-E476-E1E403D9F0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10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B0CD5F8-8C3D-1C81-0AFD-105D8DE26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4.</a:t>
            </a:r>
            <a:r>
              <a:rPr kumimoji="1" lang="zh-CN" altLang="en-US" dirty="0"/>
              <a:t> 数的机器码表示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06268F8-FD6A-D3D7-F662-C4C018AA7AEA}"/>
                  </a:ext>
                </a:extLst>
              </p:cNvPr>
              <p:cNvSpPr txBox="1"/>
              <p:nvPr/>
            </p:nvSpPr>
            <p:spPr>
              <a:xfrm>
                <a:off x="628650" y="1073321"/>
                <a:ext cx="7116628" cy="45243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kumimoji="1" lang="zh-CN" altLang="en-US" sz="2400" dirty="0"/>
                  <a:t>原码</a:t>
                </a:r>
                <a:endParaRPr kumimoji="1" lang="en-US" altLang="zh-CN" sz="2400" dirty="0"/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kumimoji="1" lang="zh-CN" altLang="en-US" sz="2400" dirty="0"/>
                  <a:t>正数符号位</a:t>
                </a:r>
                <a:r>
                  <a:rPr kumimoji="1" lang="en-US" altLang="zh-CN" sz="2400" dirty="0"/>
                  <a:t>0,</a:t>
                </a:r>
                <a:r>
                  <a:rPr kumimoji="1" lang="zh-CN" altLang="en-US" sz="2400" dirty="0"/>
                  <a:t> 负数符号位</a:t>
                </a:r>
                <a:r>
                  <a:rPr kumimoji="1" lang="en-US" altLang="zh-CN" sz="2400" dirty="0"/>
                  <a:t>1,</a:t>
                </a:r>
                <a:r>
                  <a:rPr kumimoji="1" lang="zh-CN" altLang="en-US" sz="2400" dirty="0"/>
                  <a:t> 数值保持不变</a:t>
                </a:r>
                <a:endParaRPr kumimoji="1" lang="en-US" altLang="zh-CN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kumimoji="1" lang="zh-CN" altLang="en-US" sz="2400" dirty="0"/>
                  <a:t>补码</a:t>
                </a:r>
                <a:endParaRPr kumimoji="1" lang="en-US" altLang="zh-CN" sz="2400" dirty="0"/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kumimoji="1" lang="zh-CN" altLang="en-US" sz="2400" dirty="0"/>
                  <a:t>正数符号位</a:t>
                </a:r>
                <a:r>
                  <a:rPr kumimoji="1" lang="en-US" altLang="zh-CN" sz="2400" dirty="0"/>
                  <a:t>0,</a:t>
                </a:r>
                <a:r>
                  <a:rPr kumimoji="1" lang="zh-CN" altLang="en-US" sz="2400" dirty="0"/>
                  <a:t> 数值不变</a:t>
                </a:r>
                <a:endParaRPr kumimoji="1" lang="en-US" altLang="zh-CN" sz="2400" dirty="0"/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kumimoji="1" lang="zh-CN" altLang="en-US" sz="2400" dirty="0"/>
                  <a:t>负数符号位</a:t>
                </a:r>
                <a:r>
                  <a:rPr kumimoji="1" lang="en-US" altLang="zh-CN" sz="2400" dirty="0"/>
                  <a:t>1,</a:t>
                </a:r>
                <a:r>
                  <a:rPr kumimoji="1" lang="zh-CN" altLang="en-US" sz="2400" dirty="0"/>
                  <a:t> 数值位相反</a:t>
                </a:r>
                <a:endParaRPr kumimoji="1" lang="en-US" altLang="zh-CN" sz="2400" dirty="0"/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endParaRPr kumimoji="1" lang="en-US" altLang="zh-CN" sz="2400" dirty="0"/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endParaRPr kumimoji="1" lang="en-US" altLang="zh-CN" sz="2400" dirty="0"/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endParaRPr kumimoji="1" lang="en-US" altLang="zh-CN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kumimoji="1" lang="zh-CN" altLang="en-US" sz="2400" dirty="0"/>
                  <a:t>补码</a:t>
                </a:r>
                <a:endParaRPr kumimoji="1" lang="en-US" altLang="zh-CN" sz="2400" dirty="0"/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kumimoji="1" lang="zh-CN" altLang="en-US" sz="2400" dirty="0"/>
                  <a:t>正数符号位</a:t>
                </a:r>
                <a:r>
                  <a:rPr kumimoji="1" lang="en-US" altLang="zh-CN" sz="2400" dirty="0"/>
                  <a:t>0,</a:t>
                </a:r>
                <a:r>
                  <a:rPr kumimoji="1" lang="zh-CN" altLang="en-US" sz="2400" dirty="0"/>
                  <a:t> 数值不变</a:t>
                </a:r>
                <a:endParaRPr kumimoji="1" lang="en-US" altLang="zh-CN" sz="2400" dirty="0"/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kumimoji="1" lang="zh-CN" altLang="en-US" sz="2400" dirty="0"/>
                  <a:t>负数符号位</a:t>
                </a:r>
                <a:r>
                  <a:rPr kumimoji="1" lang="en-US" altLang="zh-CN" sz="2400" dirty="0"/>
                  <a:t>1,</a:t>
                </a:r>
                <a:r>
                  <a:rPr kumimoji="1" lang="zh-CN" altLang="en-US" sz="2400" dirty="0"/>
                  <a:t> 数值取反末尾加</a:t>
                </a:r>
                <a:r>
                  <a:rPr kumimoji="1" lang="en-US" altLang="zh-CN" sz="2400" dirty="0"/>
                  <a:t>1</a:t>
                </a:r>
                <a:r>
                  <a:rPr kumimoji="1" lang="zh-CN" altLang="en-US" sz="2400" dirty="0"/>
                  <a:t> </a:t>
                </a:r>
                <a:r>
                  <a:rPr kumimoji="1" lang="en-US" altLang="zh-CN" sz="2400" dirty="0"/>
                  <a:t>(</a:t>
                </a:r>
                <a:r>
                  <a:rPr kumimoji="1" lang="zh-CN" altLang="en-US" sz="2400" dirty="0"/>
                  <a:t>模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kumimoji="1" lang="zh-CN" altLang="en-US" sz="2400" dirty="0"/>
                  <a:t>的系统</a:t>
                </a:r>
                <a:r>
                  <a:rPr kumimoji="1" lang="en-US" altLang="zh-CN" sz="2400" dirty="0"/>
                  <a:t>)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kumimoji="1" lang="zh-CN" altLang="en-US" sz="2400" dirty="0"/>
                  <a:t>移码</a:t>
                </a:r>
                <a:r>
                  <a:rPr kumimoji="1" lang="en-US" altLang="zh-CN" sz="2400" dirty="0"/>
                  <a:t>:</a:t>
                </a:r>
                <a:r>
                  <a:rPr kumimoji="1" lang="zh-CN" altLang="en-US" sz="2400" dirty="0"/>
                  <a:t> 将真值平移</a:t>
                </a:r>
                <a14:m>
                  <m:oMath xmlns:m="http://schemas.openxmlformats.org/officeDocument/2006/math">
                    <m:r>
                      <a:rPr kumimoji="1" lang="en-US" altLang="zh-CN" sz="24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kumimoji="1" lang="en-US" altLang="zh-CN" sz="240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kumimoji="1" lang="en-US" altLang="zh-CN" sz="2400" dirty="0"/>
                  <a:t>.</a:t>
                </a: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06268F8-FD6A-D3D7-F662-C4C018AA7A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1073321"/>
                <a:ext cx="7116628" cy="4524315"/>
              </a:xfrm>
              <a:prstGeom prst="rect">
                <a:avLst/>
              </a:prstGeom>
              <a:blipFill>
                <a:blip r:embed="rId2"/>
                <a:stretch>
                  <a:fillRect l="-1068" t="-1401" r="-178" b="-19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393F765-2441-C291-7FE3-BA6B8C9A50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905" y="2987881"/>
            <a:ext cx="7714445" cy="882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8150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3DF6ADF-F9FE-4150-9EBD-CDF395746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11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FBD2B97-45EA-2310-4C85-72928A93C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例子</a:t>
            </a:r>
            <a:r>
              <a:rPr kumimoji="1" lang="en-US" altLang="zh-CN" dirty="0"/>
              <a:t>(4)</a:t>
            </a:r>
            <a:r>
              <a:rPr kumimoji="1" lang="zh-CN" altLang="en-US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42AAC4-7076-0180-4DD5-27756BF51D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096" y="1647790"/>
            <a:ext cx="7675808" cy="3562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3965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63B96F4-C083-5DAB-3801-1A0FE31604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12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9F53D09-C1A9-E6EE-59E4-879D15DD8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5.</a:t>
            </a:r>
            <a:r>
              <a:rPr kumimoji="1" lang="zh-CN" altLang="en-US" dirty="0"/>
              <a:t> 定点数的表示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7A10A7-4F18-47E5-F389-59B6D8C149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420" y="1364019"/>
            <a:ext cx="7662930" cy="10645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60637B-95C9-15B1-0AA5-7FF6F69CB9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929" y="4143565"/>
            <a:ext cx="7534141" cy="89358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24E2136-6D20-DC3C-0B2D-879B98EAB7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420" y="2526293"/>
            <a:ext cx="4345484" cy="125387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D2BFE6A-94A5-50ED-7065-548AC03CE799}"/>
              </a:ext>
            </a:extLst>
          </p:cNvPr>
          <p:cNvSpPr txBox="1"/>
          <p:nvPr/>
        </p:nvSpPr>
        <p:spPr>
          <a:xfrm>
            <a:off x="5383368" y="1565265"/>
            <a:ext cx="2535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1600" dirty="0"/>
              <a:t>-</a:t>
            </a:r>
            <a:endParaRPr kumimoji="1" lang="zh-CN" altLang="en-US" sz="1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BAA3785-D04B-A7B5-AE54-446D2B4DFAB3}"/>
              </a:ext>
            </a:extLst>
          </p:cNvPr>
          <p:cNvSpPr txBox="1"/>
          <p:nvPr/>
        </p:nvSpPr>
        <p:spPr>
          <a:xfrm>
            <a:off x="5666704" y="1591023"/>
            <a:ext cx="2535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1600" dirty="0"/>
              <a:t>-</a:t>
            </a:r>
            <a:endParaRPr kumimoji="1" lang="zh-CN" altLang="en-US" sz="1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42009D-B225-CE66-865C-DE73C7D685E4}"/>
              </a:ext>
            </a:extLst>
          </p:cNvPr>
          <p:cNvSpPr txBox="1"/>
          <p:nvPr/>
        </p:nvSpPr>
        <p:spPr>
          <a:xfrm>
            <a:off x="5975797" y="1591023"/>
            <a:ext cx="2535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1600" dirty="0"/>
              <a:t>-</a:t>
            </a:r>
            <a:endParaRPr kumimoji="1" lang="zh-CN" altLang="en-US" sz="1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C00CF30-75BD-C815-7AE3-65D36F21DA09}"/>
              </a:ext>
            </a:extLst>
          </p:cNvPr>
          <p:cNvSpPr txBox="1"/>
          <p:nvPr/>
        </p:nvSpPr>
        <p:spPr>
          <a:xfrm>
            <a:off x="7044743" y="1591023"/>
            <a:ext cx="2535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1600" dirty="0"/>
              <a:t>-</a:t>
            </a:r>
            <a:endParaRPr kumimoji="1" lang="zh-CN" altLang="en-US" sz="1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94DD235-9E83-1CB7-3326-8C8DFBA0393E}"/>
              </a:ext>
            </a:extLst>
          </p:cNvPr>
          <p:cNvSpPr txBox="1"/>
          <p:nvPr/>
        </p:nvSpPr>
        <p:spPr>
          <a:xfrm>
            <a:off x="7405352" y="1603902"/>
            <a:ext cx="2535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1600" dirty="0"/>
              <a:t>-</a:t>
            </a:r>
            <a:endParaRPr kumimoji="1" lang="zh-CN" altLang="en-US" sz="1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C29A5F3-72AC-B89D-ECE6-ED8E79C2A889}"/>
              </a:ext>
            </a:extLst>
          </p:cNvPr>
          <p:cNvSpPr txBox="1"/>
          <p:nvPr/>
        </p:nvSpPr>
        <p:spPr>
          <a:xfrm>
            <a:off x="5383369" y="1578144"/>
            <a:ext cx="2535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1600" dirty="0"/>
              <a:t>-</a:t>
            </a:r>
            <a:endParaRPr kumimoji="1" lang="zh-CN" altLang="en-US" sz="16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9A52C80-BC9F-E109-BAAE-97F62156907B}"/>
              </a:ext>
            </a:extLst>
          </p:cNvPr>
          <p:cNvSpPr txBox="1"/>
          <p:nvPr/>
        </p:nvSpPr>
        <p:spPr>
          <a:xfrm>
            <a:off x="7160653" y="1603902"/>
            <a:ext cx="3048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1600" dirty="0"/>
              <a:t>+</a:t>
            </a:r>
            <a:endParaRPr kumimoji="1"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4727427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5EBF001-2D10-0437-9DA1-D26531F87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13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E7C6245-5BDE-36D8-1F1A-54690B819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6.</a:t>
            </a:r>
            <a:r>
              <a:rPr kumimoji="1" lang="zh-CN" altLang="en-US" dirty="0"/>
              <a:t> </a:t>
            </a:r>
            <a:r>
              <a:rPr kumimoji="1" lang="en-US" altLang="zh-CN" dirty="0"/>
              <a:t>IEEE754</a:t>
            </a:r>
            <a:r>
              <a:rPr kumimoji="1" lang="zh-CN" altLang="en-US" dirty="0"/>
              <a:t>浮点数表示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E6D130-DB9B-27C1-3FBB-2A96C35407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3749" y="1311673"/>
            <a:ext cx="5916501" cy="423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3995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5EBF001-2D10-0437-9DA1-D26531F87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14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E7C6245-5BDE-36D8-1F1A-54690B819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6.</a:t>
            </a:r>
            <a:r>
              <a:rPr kumimoji="1" lang="zh-CN" altLang="en-US" dirty="0"/>
              <a:t> </a:t>
            </a:r>
            <a:r>
              <a:rPr kumimoji="1" lang="en-US" altLang="zh-CN" dirty="0"/>
              <a:t>IEEE754</a:t>
            </a:r>
            <a:r>
              <a:rPr kumimoji="1" lang="zh-CN" altLang="en-US" dirty="0"/>
              <a:t>浮点数表示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E291CC-7480-A4EA-476D-39ECDF5BD62F}"/>
              </a:ext>
            </a:extLst>
          </p:cNvPr>
          <p:cNvSpPr txBox="1"/>
          <p:nvPr/>
        </p:nvSpPr>
        <p:spPr>
          <a:xfrm>
            <a:off x="1133341" y="1197735"/>
            <a:ext cx="57567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kumimoji="1" lang="en-US" altLang="zh-CN" sz="2400" dirty="0"/>
              <a:t>Case1.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Normalized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(implied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leading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1)</a:t>
            </a:r>
            <a:endParaRPr kumimoji="1" lang="zh-CN" altLang="en-US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D18CE76-19E9-28A7-97C6-06EA8E1498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770211"/>
            <a:ext cx="7886700" cy="3867516"/>
          </a:xfrm>
          <a:prstGeom prst="rect">
            <a:avLst/>
          </a:prstGeom>
        </p:spPr>
      </p:pic>
      <p:sp>
        <p:nvSpPr>
          <p:cNvPr id="8" name="Line Callout 1 7">
            <a:extLst>
              <a:ext uri="{FF2B5EF4-FFF2-40B4-BE49-F238E27FC236}">
                <a16:creationId xmlns:a16="http://schemas.microsoft.com/office/drawing/2014/main" id="{8ED230C7-E986-986E-5383-900C2A2771A3}"/>
              </a:ext>
            </a:extLst>
          </p:cNvPr>
          <p:cNvSpPr/>
          <p:nvPr/>
        </p:nvSpPr>
        <p:spPr>
          <a:xfrm>
            <a:off x="6993977" y="5280338"/>
            <a:ext cx="1725020" cy="675397"/>
          </a:xfrm>
          <a:prstGeom prst="borderCallout1">
            <a:avLst>
              <a:gd name="adj1" fmla="val 18750"/>
              <a:gd name="adj2" fmla="val -8333"/>
              <a:gd name="adj3" fmla="val -169715"/>
              <a:gd name="adj4" fmla="val -153308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pPr algn="l"/>
            <a:r>
              <a:rPr kumimoji="1" lang="en-US" altLang="zh-CN" sz="1600" dirty="0"/>
              <a:t>if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single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precision,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-127</a:t>
            </a:r>
            <a:endParaRPr kumimoji="1"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2119972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5EBF001-2D10-0437-9DA1-D26531F87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15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E7C6245-5BDE-36D8-1F1A-54690B819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6.</a:t>
            </a:r>
            <a:r>
              <a:rPr kumimoji="1" lang="zh-CN" altLang="en-US" dirty="0"/>
              <a:t> </a:t>
            </a:r>
            <a:r>
              <a:rPr kumimoji="1" lang="en-US" altLang="zh-CN" dirty="0"/>
              <a:t>IEEE754</a:t>
            </a:r>
            <a:r>
              <a:rPr kumimoji="1" lang="zh-CN" altLang="en-US" dirty="0"/>
              <a:t>浮点数表示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E291CC-7480-A4EA-476D-39ECDF5BD62F}"/>
              </a:ext>
            </a:extLst>
          </p:cNvPr>
          <p:cNvSpPr txBox="1"/>
          <p:nvPr/>
        </p:nvSpPr>
        <p:spPr>
          <a:xfrm>
            <a:off x="1133341" y="1197735"/>
            <a:ext cx="4658648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kumimoji="1" lang="en-US" altLang="zh-CN" sz="2400" dirty="0"/>
              <a:t>Case2.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Denormalized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(near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0)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kumimoji="1" lang="en-US" altLang="zh-CN" sz="24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kumimoji="1" lang="en-US" altLang="zh-CN" sz="24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kumimoji="1" lang="en-US" altLang="zh-CN" sz="24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kumimoji="1" lang="en-US" altLang="zh-CN" sz="24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kumimoji="1" lang="en-US" altLang="zh-CN" sz="24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kumimoji="1" lang="en-US" altLang="zh-CN" sz="24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kumimoji="1" lang="en-US" altLang="zh-CN" sz="2400" dirty="0"/>
          </a:p>
          <a:p>
            <a:pPr algn="l"/>
            <a:endParaRPr kumimoji="1" lang="en-US" altLang="zh-CN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B0189F0-8A62-D7EF-DE9A-260293E969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850" y="1919578"/>
            <a:ext cx="7810500" cy="2374900"/>
          </a:xfrm>
          <a:prstGeom prst="rect">
            <a:avLst/>
          </a:prstGeom>
        </p:spPr>
      </p:pic>
      <p:sp>
        <p:nvSpPr>
          <p:cNvPr id="9" name="Line Callout 1 8">
            <a:extLst>
              <a:ext uri="{FF2B5EF4-FFF2-40B4-BE49-F238E27FC236}">
                <a16:creationId xmlns:a16="http://schemas.microsoft.com/office/drawing/2014/main" id="{B33E6367-4F77-347E-2751-A6EDF5D319A6}"/>
              </a:ext>
            </a:extLst>
          </p:cNvPr>
          <p:cNvSpPr/>
          <p:nvPr/>
        </p:nvSpPr>
        <p:spPr>
          <a:xfrm>
            <a:off x="6037609" y="4684435"/>
            <a:ext cx="3013768" cy="365126"/>
          </a:xfrm>
          <a:prstGeom prst="borderCallout1">
            <a:avLst>
              <a:gd name="adj1" fmla="val 18750"/>
              <a:gd name="adj2" fmla="val -8333"/>
              <a:gd name="adj3" fmla="val -451894"/>
              <a:gd name="adj4" fmla="val -116130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pPr algn="l"/>
            <a:r>
              <a:rPr kumimoji="1" lang="en-US" altLang="zh-CN" sz="1600" dirty="0"/>
              <a:t>if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single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precision,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1-127=-126</a:t>
            </a:r>
            <a:endParaRPr kumimoji="1"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7635164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5EBF001-2D10-0437-9DA1-D26531F87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16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E7C6245-5BDE-36D8-1F1A-54690B819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6.</a:t>
            </a:r>
            <a:r>
              <a:rPr kumimoji="1" lang="zh-CN" altLang="en-US" dirty="0"/>
              <a:t> </a:t>
            </a:r>
            <a:r>
              <a:rPr kumimoji="1" lang="en-US" altLang="zh-CN" dirty="0"/>
              <a:t>IEEE754</a:t>
            </a:r>
            <a:r>
              <a:rPr kumimoji="1" lang="zh-CN" altLang="en-US" dirty="0"/>
              <a:t>浮点数表示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E291CC-7480-A4EA-476D-39ECDF5BD62F}"/>
              </a:ext>
            </a:extLst>
          </p:cNvPr>
          <p:cNvSpPr txBox="1"/>
          <p:nvPr/>
        </p:nvSpPr>
        <p:spPr>
          <a:xfrm>
            <a:off x="907214" y="1015172"/>
            <a:ext cx="366478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kumimoji="1" lang="en-US" altLang="zh-CN" sz="2400" dirty="0"/>
              <a:t>Case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3.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Special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values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kumimoji="1" lang="en-US" altLang="zh-CN" sz="24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kumimoji="1" lang="en-US" altLang="zh-CN" sz="24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kumimoji="1" lang="en-US" altLang="zh-CN" sz="24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kumimoji="1" lang="en-US" altLang="zh-CN" sz="24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kumimoji="1" lang="zh-CN" altLang="en-US" sz="2400" dirty="0"/>
              <a:t>题目类型</a:t>
            </a:r>
            <a:endParaRPr kumimoji="1" lang="en-US" altLang="zh-CN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668CB0A-6042-68D5-7524-507BE3E85E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214" y="1441068"/>
            <a:ext cx="6910262" cy="143091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540D3A1-F1DE-03C8-E9E9-185B3B9AE3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1383" y="3323496"/>
            <a:ext cx="5358361" cy="2767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6739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7B1EE7-1E46-BB17-26BA-7EACCECE3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17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55CE677-7BB4-5D5C-DD54-E2B2725D1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例子</a:t>
            </a:r>
            <a:r>
              <a:rPr kumimoji="1" lang="en-US" altLang="zh-CN" dirty="0"/>
              <a:t>(6)</a:t>
            </a:r>
            <a:endParaRPr kumimoji="1" lang="zh-CN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CB9E4F-4E9F-5397-1B03-01C5436D2E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281456"/>
            <a:ext cx="7379594" cy="32739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ADEC331-C5F1-67CB-819C-7086794D5E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1445152"/>
            <a:ext cx="9144000" cy="4437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4193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7B1EE7-1E46-BB17-26BA-7EACCECE3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18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55CE677-7BB4-5D5C-DD54-E2B2725D1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例子</a:t>
            </a:r>
            <a:r>
              <a:rPr kumimoji="1" lang="en-US" altLang="zh-CN" dirty="0"/>
              <a:t>(6)</a:t>
            </a:r>
            <a:endParaRPr kumimoji="1" lang="zh-CN"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E0D5C9F-0162-9298-948C-9262B844E9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500" y="1095259"/>
            <a:ext cx="8445500" cy="495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C55667A-BF71-3CB9-23D8-78722CA04B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24304" y="1590559"/>
            <a:ext cx="9144000" cy="3733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4175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2D1A757-6E49-FE68-720A-75CB6C148C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19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6C62D09-89E3-E02D-B077-E7694A7AD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7.</a:t>
            </a:r>
            <a:r>
              <a:rPr kumimoji="1" lang="zh-CN" altLang="en-US" dirty="0"/>
              <a:t> </a:t>
            </a:r>
            <a:r>
              <a:rPr kumimoji="1" lang="en-US" altLang="zh-CN" dirty="0"/>
              <a:t>C</a:t>
            </a:r>
            <a:r>
              <a:rPr kumimoji="1" lang="zh-CN" altLang="en-US" dirty="0"/>
              <a:t>语言的数据类型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96F5A8-E4CF-A900-0F53-36D2542B7FA7}"/>
              </a:ext>
            </a:extLst>
          </p:cNvPr>
          <p:cNvSpPr txBox="1"/>
          <p:nvPr/>
        </p:nvSpPr>
        <p:spPr>
          <a:xfrm>
            <a:off x="734097" y="1352281"/>
            <a:ext cx="5841664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kumimoji="1" lang="en-US" altLang="zh-CN" sz="2400" dirty="0"/>
              <a:t>signed</a:t>
            </a:r>
            <a:r>
              <a:rPr kumimoji="1" lang="zh-CN" altLang="en-US" sz="2400" dirty="0"/>
              <a:t>和</a:t>
            </a:r>
            <a:r>
              <a:rPr kumimoji="1" lang="en-US" altLang="zh-CN" sz="2400" dirty="0"/>
              <a:t>unsigned</a:t>
            </a:r>
            <a:r>
              <a:rPr kumimoji="1" lang="zh-CN" altLang="en-US" sz="2400" dirty="0"/>
              <a:t>及其溢出行为</a:t>
            </a:r>
            <a:endParaRPr kumimoji="1" lang="en-US" altLang="zh-CN" sz="24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kumimoji="1" lang="en-US" altLang="zh-CN" sz="2400" dirty="0"/>
              <a:t>big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endian</a:t>
            </a:r>
            <a:r>
              <a:rPr kumimoji="1" lang="zh-CN" altLang="en-US" sz="2400" dirty="0"/>
              <a:t>和</a:t>
            </a:r>
            <a:r>
              <a:rPr kumimoji="1" lang="en-US" altLang="zh-CN" sz="2400" dirty="0"/>
              <a:t>little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endian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kumimoji="1" lang="zh-CN" altLang="en-US" sz="2400" dirty="0"/>
              <a:t>整形数据类型转换</a:t>
            </a:r>
            <a:endParaRPr kumimoji="1" lang="en-US" altLang="zh-CN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kumimoji="1" lang="zh-CN" altLang="en-US" sz="2400" dirty="0"/>
              <a:t>字长相同</a:t>
            </a:r>
            <a:r>
              <a:rPr kumimoji="1" lang="en-US" altLang="zh-CN" sz="2400" dirty="0"/>
              <a:t>:</a:t>
            </a:r>
            <a:r>
              <a:rPr kumimoji="1" lang="zh-CN" altLang="en-US" sz="2400" dirty="0"/>
              <a:t> 保持机器码相同</a:t>
            </a:r>
            <a:endParaRPr kumimoji="1" lang="en-US" altLang="zh-CN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kumimoji="1" lang="zh-CN" altLang="en-US" sz="2400" dirty="0"/>
              <a:t>小 </a:t>
            </a:r>
            <a:r>
              <a:rPr kumimoji="1" lang="en-US" altLang="zh-CN" sz="2400" dirty="0">
                <a:sym typeface="Wingdings" pitchFamily="2" charset="2"/>
              </a:rPr>
              <a:t></a:t>
            </a:r>
            <a:r>
              <a:rPr kumimoji="1" lang="zh-CN" altLang="en-US" sz="2400" dirty="0">
                <a:sym typeface="Wingdings" pitchFamily="2" charset="2"/>
              </a:rPr>
              <a:t> 大字长</a:t>
            </a:r>
            <a:r>
              <a:rPr kumimoji="1" lang="en-US" altLang="zh-CN" sz="2400" dirty="0">
                <a:sym typeface="Wingdings" pitchFamily="2" charset="2"/>
              </a:rPr>
              <a:t>:</a:t>
            </a:r>
            <a:r>
              <a:rPr kumimoji="1" lang="zh-CN" altLang="en-US" sz="2400" dirty="0">
                <a:sym typeface="Wingdings" pitchFamily="2" charset="2"/>
              </a:rPr>
              <a:t> 有符号吗</a:t>
            </a:r>
            <a:r>
              <a:rPr kumimoji="1" lang="en-US" altLang="zh-CN" sz="2400" dirty="0">
                <a:sym typeface="Wingdings" pitchFamily="2" charset="2"/>
              </a:rPr>
              <a:t>?SEXT:EXT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kumimoji="1" lang="zh-CN" altLang="en-US" sz="2400" dirty="0">
                <a:sym typeface="Wingdings" pitchFamily="2" charset="2"/>
              </a:rPr>
              <a:t>大 </a:t>
            </a:r>
            <a:r>
              <a:rPr kumimoji="1" lang="en-US" altLang="zh-CN" sz="2400" dirty="0">
                <a:sym typeface="Wingdings" pitchFamily="2" charset="2"/>
              </a:rPr>
              <a:t></a:t>
            </a:r>
            <a:r>
              <a:rPr kumimoji="1" lang="zh-CN" altLang="en-US" sz="2400" dirty="0">
                <a:sym typeface="Wingdings" pitchFamily="2" charset="2"/>
              </a:rPr>
              <a:t> 小字长</a:t>
            </a:r>
            <a:r>
              <a:rPr kumimoji="1" lang="en-US" altLang="zh-CN" sz="2400" dirty="0">
                <a:sym typeface="Wingdings" pitchFamily="2" charset="2"/>
              </a:rPr>
              <a:t>:</a:t>
            </a:r>
            <a:r>
              <a:rPr kumimoji="1" lang="zh-CN" altLang="en-US" sz="2400" dirty="0">
                <a:sym typeface="Wingdings" pitchFamily="2" charset="2"/>
              </a:rPr>
              <a:t> 截断处理</a:t>
            </a:r>
            <a:endParaRPr kumimoji="1" lang="en-US" altLang="zh-CN" sz="2400" dirty="0">
              <a:sym typeface="Wingdings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CN" altLang="en-US" sz="2400" dirty="0">
                <a:sym typeface="Wingdings" pitchFamily="2" charset="2"/>
              </a:rPr>
              <a:t>浮点数据类型的转换</a:t>
            </a:r>
            <a:endParaRPr kumimoji="1" lang="en-US" altLang="zh-CN" sz="2400" dirty="0">
              <a:sym typeface="Wingdings" pitchFamily="2" charset="2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kumimoji="1" lang="en-US" altLang="zh-CN" sz="2400" dirty="0">
                <a:sym typeface="Wingdings" pitchFamily="2" charset="2"/>
              </a:rPr>
              <a:t>float</a:t>
            </a:r>
            <a:r>
              <a:rPr kumimoji="1" lang="zh-CN" altLang="en-US" sz="2400" dirty="0">
                <a:sym typeface="Wingdings" pitchFamily="2" charset="2"/>
              </a:rPr>
              <a:t> </a:t>
            </a:r>
            <a:r>
              <a:rPr kumimoji="1" lang="en-US" altLang="zh-CN" sz="2400" dirty="0">
                <a:sym typeface="Wingdings" pitchFamily="2" charset="2"/>
              </a:rPr>
              <a:t></a:t>
            </a:r>
            <a:r>
              <a:rPr kumimoji="1" lang="zh-CN" altLang="en-US" sz="2400" dirty="0">
                <a:sym typeface="Wingdings" pitchFamily="2" charset="2"/>
              </a:rPr>
              <a:t> </a:t>
            </a:r>
            <a:r>
              <a:rPr kumimoji="1" lang="en-US" altLang="zh-CN" sz="2400" dirty="0">
                <a:sym typeface="Wingdings" pitchFamily="2" charset="2"/>
              </a:rPr>
              <a:t>double</a:t>
            </a:r>
            <a:r>
              <a:rPr kumimoji="1" lang="zh-CN" altLang="en-US" sz="2400" dirty="0">
                <a:sym typeface="Wingdings" pitchFamily="2" charset="2"/>
              </a:rPr>
              <a:t> </a:t>
            </a:r>
            <a:r>
              <a:rPr kumimoji="1" lang="en-US" altLang="zh-CN" sz="2400" dirty="0">
                <a:sym typeface="Wingdings" pitchFamily="2" charset="2"/>
              </a:rPr>
              <a:t>OK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kumimoji="1" lang="en-US" altLang="zh-CN" sz="2400" dirty="0">
                <a:sym typeface="Wingdings" pitchFamily="2" charset="2"/>
              </a:rPr>
              <a:t>int</a:t>
            </a:r>
            <a:r>
              <a:rPr kumimoji="1" lang="zh-CN" altLang="en-US" sz="2400" dirty="0">
                <a:sym typeface="Wingdings" pitchFamily="2" charset="2"/>
              </a:rPr>
              <a:t> </a:t>
            </a:r>
            <a:r>
              <a:rPr kumimoji="1" lang="en-US" altLang="zh-CN" sz="2400" dirty="0">
                <a:sym typeface="Wingdings" pitchFamily="2" charset="2"/>
              </a:rPr>
              <a:t></a:t>
            </a:r>
            <a:r>
              <a:rPr kumimoji="1" lang="zh-CN" altLang="en-US" sz="2400" dirty="0">
                <a:sym typeface="Wingdings" pitchFamily="2" charset="2"/>
              </a:rPr>
              <a:t> </a:t>
            </a:r>
            <a:r>
              <a:rPr kumimoji="1" lang="en-US" altLang="zh-CN" sz="2400" dirty="0">
                <a:sym typeface="Wingdings" pitchFamily="2" charset="2"/>
              </a:rPr>
              <a:t>float</a:t>
            </a:r>
            <a:r>
              <a:rPr kumimoji="1" lang="zh-CN" altLang="en-US" sz="2400" dirty="0">
                <a:sym typeface="Wingdings" pitchFamily="2" charset="2"/>
              </a:rPr>
              <a:t> 表示的数字并不完全重叠</a:t>
            </a:r>
            <a:endParaRPr kumimoji="1" lang="en-US" altLang="zh-CN" sz="2400" dirty="0">
              <a:sym typeface="Wingdings" pitchFamily="2" charset="2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kumimoji="1" lang="en-US" altLang="zh-CN" sz="2400" dirty="0">
                <a:sym typeface="Wingdings" pitchFamily="2" charset="2"/>
              </a:rPr>
              <a:t>int</a:t>
            </a:r>
            <a:r>
              <a:rPr kumimoji="1" lang="zh-CN" altLang="en-US" sz="2400" dirty="0">
                <a:sym typeface="Wingdings" pitchFamily="2" charset="2"/>
              </a:rPr>
              <a:t> </a:t>
            </a:r>
            <a:r>
              <a:rPr kumimoji="1" lang="en-US" altLang="zh-CN" sz="2400" dirty="0">
                <a:sym typeface="Wingdings" pitchFamily="2" charset="2"/>
              </a:rPr>
              <a:t></a:t>
            </a:r>
            <a:r>
              <a:rPr kumimoji="1" lang="zh-CN" altLang="en-US" sz="2400" dirty="0">
                <a:sym typeface="Wingdings" pitchFamily="2" charset="2"/>
              </a:rPr>
              <a:t> </a:t>
            </a:r>
            <a:r>
              <a:rPr kumimoji="1" lang="en-US" altLang="zh-CN" sz="2400" dirty="0">
                <a:sym typeface="Wingdings" pitchFamily="2" charset="2"/>
              </a:rPr>
              <a:t>double</a:t>
            </a:r>
            <a:r>
              <a:rPr kumimoji="1" lang="zh-CN" altLang="en-US" sz="2400" dirty="0">
                <a:sym typeface="Wingdings" pitchFamily="2" charset="2"/>
              </a:rPr>
              <a:t> </a:t>
            </a:r>
            <a:r>
              <a:rPr kumimoji="1" lang="en-US" altLang="zh-CN" sz="2400" dirty="0">
                <a:sym typeface="Wingdings" pitchFamily="2" charset="2"/>
              </a:rPr>
              <a:t>OK</a:t>
            </a:r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4911308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16CC834-FD70-5DA5-A8D9-B0924C59D1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2</a:t>
            </a:fld>
            <a:endParaRPr lang="en-C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995AD61-4836-CC4C-8B74-1C926F637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第一章 计算机系统概述</a:t>
            </a:r>
          </a:p>
        </p:txBody>
      </p:sp>
    </p:spTree>
    <p:extLst>
      <p:ext uri="{BB962C8B-B14F-4D97-AF65-F5344CB8AC3E}">
        <p14:creationId xmlns:p14="http://schemas.microsoft.com/office/powerpoint/2010/main" val="16282973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DA13C8-8F76-C43F-D7E3-FEAC967BF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20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76CDC78-4A09-A631-3329-0CB635C3DB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例子</a:t>
            </a:r>
            <a:r>
              <a:rPr kumimoji="1" lang="en-US" altLang="zh-CN" dirty="0"/>
              <a:t>(7)</a:t>
            </a:r>
            <a:r>
              <a:rPr kumimoji="1" lang="zh-CN" altLang="en-US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22991B-EBB1-A120-544F-116D6BAADD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135572"/>
            <a:ext cx="7570491" cy="2097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4328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358B840-4DF9-E3FF-56F6-74B7F0034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21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8057E1-8DB6-B193-859E-29EEC9CF6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例子</a:t>
            </a:r>
            <a:r>
              <a:rPr kumimoji="1" lang="en-US" altLang="zh-CN" dirty="0"/>
              <a:t>(7)</a:t>
            </a:r>
            <a:endParaRPr kumimoji="1" lang="zh-CN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B0FD7D-614C-8DE8-1287-DF17D5BE52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988" y="1094501"/>
            <a:ext cx="6890197" cy="137941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6D2B617-C461-D1A9-0D34-057D0E49F6D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58"/>
          <a:stretch/>
        </p:blipFill>
        <p:spPr>
          <a:xfrm>
            <a:off x="270455" y="2360471"/>
            <a:ext cx="7302322" cy="35531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1BF6ED0-23FE-00C6-0E94-C503638130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56123" y="-250253"/>
            <a:ext cx="77647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2327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303CFEF-9B5E-E84E-9EF9-B328C3534F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22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01117D6-247A-BD62-83CE-0CC6D2727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8.</a:t>
            </a:r>
            <a:r>
              <a:rPr kumimoji="1" lang="zh-CN" altLang="en-US" dirty="0"/>
              <a:t> 奇偶校验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D3370B-623B-2B9A-ED2F-2D43A1E058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03075"/>
            <a:ext cx="9144000" cy="136698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2C2C17B-9F25-034F-D911-CBEAE2F7F6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7747" y="3061721"/>
            <a:ext cx="4648200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2020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16CC834-FD70-5DA5-A8D9-B0924C59D1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23</a:t>
            </a:fld>
            <a:endParaRPr lang="en-C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995AD61-4836-CC4C-8B74-1C926F637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第三章 运算与运算器</a:t>
            </a:r>
          </a:p>
        </p:txBody>
      </p:sp>
    </p:spTree>
    <p:extLst>
      <p:ext uri="{BB962C8B-B14F-4D97-AF65-F5344CB8AC3E}">
        <p14:creationId xmlns:p14="http://schemas.microsoft.com/office/powerpoint/2010/main" val="36600954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3E271C1-CDA5-992F-E466-4197FC18B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24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3F87449-FFDC-AD56-41D6-43774AA82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9.</a:t>
            </a:r>
            <a:r>
              <a:rPr kumimoji="1" lang="zh-CN" altLang="en-US" dirty="0"/>
              <a:t> 补码加法与减法与溢出检测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095C67-3FAF-B6A2-84ED-CC8EE88D6E6E}"/>
              </a:ext>
            </a:extLst>
          </p:cNvPr>
          <p:cNvSpPr txBox="1"/>
          <p:nvPr/>
        </p:nvSpPr>
        <p:spPr>
          <a:xfrm>
            <a:off x="669701" y="1442434"/>
            <a:ext cx="6383479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kumimoji="1" lang="zh-CN" altLang="en-US" sz="2400" dirty="0"/>
              <a:t>补码加法</a:t>
            </a:r>
            <a:endParaRPr kumimoji="1" lang="en-US" altLang="zh-CN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kumimoji="1" lang="zh-CN" altLang="en-US" sz="2400" dirty="0"/>
              <a:t>关键等式</a:t>
            </a:r>
            <a:r>
              <a:rPr kumimoji="1" lang="en-US" altLang="zh-CN" sz="2400" dirty="0"/>
              <a:t>: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[x]</a:t>
            </a:r>
            <a:r>
              <a:rPr kumimoji="1" lang="zh-CN" altLang="en-US" sz="1100" dirty="0"/>
              <a:t>补</a:t>
            </a:r>
            <a:r>
              <a:rPr kumimoji="1" lang="en-US" altLang="zh-CN" sz="2400" dirty="0"/>
              <a:t>=~x+1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CN" altLang="en-US" sz="2400" dirty="0"/>
              <a:t>补码减法</a:t>
            </a:r>
            <a:endParaRPr kumimoji="1" lang="en-US" altLang="zh-CN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CN" altLang="en-US" sz="2400" dirty="0"/>
              <a:t>溢出检测</a:t>
            </a:r>
            <a:r>
              <a:rPr kumimoji="1" lang="en-US" altLang="zh-CN" sz="2400" dirty="0"/>
              <a:t>:</a:t>
            </a:r>
            <a:r>
              <a:rPr kumimoji="1" lang="zh-CN" altLang="en-US" sz="2400" dirty="0"/>
              <a:t> 溢出 </a:t>
            </a:r>
            <a:r>
              <a:rPr kumimoji="1" lang="en-US" altLang="zh-CN" sz="2400" dirty="0">
                <a:sym typeface="Wingdings" pitchFamily="2" charset="2"/>
              </a:rPr>
              <a:t></a:t>
            </a:r>
            <a:r>
              <a:rPr kumimoji="1" lang="zh-CN" altLang="en-US" sz="2400" dirty="0">
                <a:sym typeface="Wingdings" pitchFamily="2" charset="2"/>
              </a:rPr>
              <a:t> </a:t>
            </a:r>
            <a:r>
              <a:rPr kumimoji="1" lang="zh-CN" altLang="en-US" sz="2400" dirty="0"/>
              <a:t>正</a:t>
            </a:r>
            <a:r>
              <a:rPr kumimoji="1" lang="en-US" altLang="zh-CN" sz="2400" dirty="0"/>
              <a:t>+</a:t>
            </a:r>
            <a:r>
              <a:rPr kumimoji="1" lang="zh-CN" altLang="en-US" sz="2400" dirty="0"/>
              <a:t>正</a:t>
            </a:r>
            <a:r>
              <a:rPr kumimoji="1" lang="en-US" altLang="zh-CN" sz="2400" dirty="0"/>
              <a:t>=</a:t>
            </a:r>
            <a:r>
              <a:rPr kumimoji="1" lang="zh-CN" altLang="en-US" sz="2400" dirty="0"/>
              <a:t>负 </a:t>
            </a:r>
            <a:r>
              <a:rPr kumimoji="1" lang="en-US" altLang="zh-CN" sz="2400" dirty="0"/>
              <a:t>or</a:t>
            </a:r>
            <a:r>
              <a:rPr kumimoji="1" lang="zh-CN" altLang="en-US" sz="2400" dirty="0"/>
              <a:t> 负</a:t>
            </a:r>
            <a:r>
              <a:rPr kumimoji="1" lang="en-US" altLang="zh-CN" sz="2400" dirty="0"/>
              <a:t>+</a:t>
            </a:r>
            <a:r>
              <a:rPr kumimoji="1" lang="zh-CN" altLang="en-US" sz="2400" dirty="0"/>
              <a:t>负</a:t>
            </a:r>
            <a:r>
              <a:rPr kumimoji="1" lang="en-US" altLang="zh-CN" sz="2400" dirty="0"/>
              <a:t>=</a:t>
            </a:r>
            <a:r>
              <a:rPr kumimoji="1" lang="zh-CN" altLang="en-US" sz="2400" dirty="0"/>
              <a:t>正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09042F-9693-80BB-3D7A-0709B5AE04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2977" y="1417522"/>
            <a:ext cx="4191000" cy="495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0583DF4-6D8B-8931-59FD-01CAAF1EFB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0350" y="2264852"/>
            <a:ext cx="5715000" cy="43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2348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0531980-37C6-2F33-EAE4-AB795E927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25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54B35A3-758A-94C8-F23A-1FB94DCF8C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例子</a:t>
            </a:r>
            <a:r>
              <a:rPr kumimoji="1" lang="en-US" altLang="zh-CN" dirty="0"/>
              <a:t>(9)</a:t>
            </a:r>
            <a:endParaRPr kumimoji="1" lang="zh-CN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42DC92-5B45-4C05-9E7B-195E591581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240192"/>
            <a:ext cx="5747197" cy="4377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2489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EFB279-DF23-A318-7DB5-300B6D697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26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E6F52C6-B2C7-A25C-2A4C-FB8F19FAF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10.</a:t>
            </a:r>
            <a:r>
              <a:rPr kumimoji="1" lang="zh-CN" altLang="en-US" dirty="0"/>
              <a:t> 可控加减法电路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FF12D7-C3F6-3988-C69E-FED34620B6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272" y="1421675"/>
            <a:ext cx="7663455" cy="4014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4515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4B076D8-B4D7-89D2-B623-FC7D8397F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27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A7514AE-A300-3BF3-9AE6-B649DE367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11.</a:t>
            </a:r>
            <a:r>
              <a:rPr kumimoji="1" lang="zh-CN" altLang="en-US" dirty="0"/>
              <a:t> 原码不恢复余数法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09C2B3-DC6C-C675-BD6E-9F0D823A3D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8009" y="1040524"/>
            <a:ext cx="6179468" cy="5294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94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0AF697F-3116-20A2-DA10-AE2D5E7BA4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28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88AEA87-F54A-D00E-46F6-2AE595F89B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12.</a:t>
            </a:r>
            <a:r>
              <a:rPr kumimoji="1" lang="zh-CN" altLang="en-US" dirty="0"/>
              <a:t> 浮点数加减运算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AB18DE-F884-19F1-0BD3-3271B52F994D}"/>
              </a:ext>
            </a:extLst>
          </p:cNvPr>
          <p:cNvSpPr txBox="1"/>
          <p:nvPr/>
        </p:nvSpPr>
        <p:spPr>
          <a:xfrm>
            <a:off x="862885" y="1326524"/>
            <a:ext cx="6955366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kumimoji="1" lang="zh-CN" altLang="en-US" sz="2400" dirty="0"/>
              <a:t>使用</a:t>
            </a:r>
            <a:r>
              <a:rPr kumimoji="1" lang="zh-CN" altLang="en-CN" sz="2400" dirty="0"/>
              <a:t>阶码</a:t>
            </a:r>
            <a:r>
              <a:rPr kumimoji="1" lang="zh-CN" altLang="en-US" sz="2400" dirty="0"/>
              <a:t>与尾数</a:t>
            </a:r>
            <a:endParaRPr kumimoji="1" lang="en-US" altLang="zh-CN" sz="24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kumimoji="1" lang="en-US" altLang="zh-CN" sz="24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kumimoji="1" lang="en-US" altLang="zh-CN" sz="2400" dirty="0"/>
              <a:t>(1)</a:t>
            </a:r>
            <a:r>
              <a:rPr kumimoji="1" lang="zh-CN" altLang="en-US" sz="2400" dirty="0"/>
              <a:t> 对阶</a:t>
            </a:r>
            <a:r>
              <a:rPr kumimoji="1" lang="en-US" altLang="zh-CN" sz="2400" dirty="0"/>
              <a:t>:</a:t>
            </a:r>
            <a:r>
              <a:rPr kumimoji="1" lang="zh-CN" altLang="en-US" sz="2400" dirty="0"/>
              <a:t> 小的向大的看齐</a:t>
            </a:r>
            <a:endParaRPr kumimoji="1" lang="en-US" altLang="zh-CN" sz="24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kumimoji="1" lang="en-US" altLang="zh-CN" sz="2400" dirty="0"/>
              <a:t>(2)</a:t>
            </a:r>
            <a:r>
              <a:rPr kumimoji="1" lang="zh-CN" altLang="en-US" sz="2400" dirty="0"/>
              <a:t> 尾数运算</a:t>
            </a:r>
            <a:endParaRPr kumimoji="1" lang="en-US" altLang="zh-CN" sz="24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kumimoji="1" lang="en-US" altLang="zh-CN" sz="2400" dirty="0"/>
              <a:t>(3)</a:t>
            </a:r>
            <a:r>
              <a:rPr kumimoji="1" lang="zh-CN" altLang="en-US" sz="2400" dirty="0"/>
              <a:t> 结果规格化</a:t>
            </a:r>
            <a:r>
              <a:rPr kumimoji="1" lang="en-US" altLang="zh-CN" sz="2400" dirty="0"/>
              <a:t>:</a:t>
            </a:r>
            <a:r>
              <a:rPr kumimoji="1" lang="zh-CN" altLang="en-US" sz="2400" dirty="0"/>
              <a:t> 变为</a:t>
            </a:r>
            <a:r>
              <a:rPr kumimoji="1" lang="en-US" altLang="zh-CN" sz="2400" dirty="0"/>
              <a:t>11.0xxx</a:t>
            </a:r>
            <a:r>
              <a:rPr kumimoji="1" lang="zh-CN" altLang="en-US" sz="2400" dirty="0"/>
              <a:t>或者</a:t>
            </a:r>
            <a:r>
              <a:rPr kumimoji="1" lang="en-US" altLang="zh-CN" sz="2400" dirty="0"/>
              <a:t>00.1xxx</a:t>
            </a:r>
            <a:r>
              <a:rPr kumimoji="1" lang="zh-CN" altLang="en-US" sz="2400" dirty="0"/>
              <a:t>的形式</a:t>
            </a:r>
            <a:endParaRPr kumimoji="1" lang="en-US" altLang="zh-CN" sz="24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kumimoji="1" lang="en-US" altLang="zh-CN" sz="2400" dirty="0"/>
              <a:t>(4)</a:t>
            </a:r>
            <a:r>
              <a:rPr kumimoji="1" lang="zh-CN" altLang="en-US" sz="2400" dirty="0"/>
              <a:t> 舍入</a:t>
            </a:r>
            <a:endParaRPr kumimoji="1" lang="en-US" altLang="zh-CN" sz="24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kumimoji="1" lang="en-US" altLang="zh-CN" sz="2400" dirty="0"/>
              <a:t>(5)</a:t>
            </a:r>
            <a:r>
              <a:rPr kumimoji="1" lang="zh-CN" altLang="en-US" sz="2400" dirty="0"/>
              <a:t> 溢出判断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D3F163-9ECA-77D8-1104-3681F0D770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6966" y="1326524"/>
            <a:ext cx="36576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8349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D75B78C-7672-20FB-9548-DE94368B4A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29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4A7C5D5-965C-E9F1-B4A2-F08F4D117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例子</a:t>
            </a:r>
            <a:r>
              <a:rPr kumimoji="1" lang="en-US" altLang="zh-CN" dirty="0"/>
              <a:t>(12)</a:t>
            </a:r>
            <a:endParaRPr kumimoji="1" lang="zh-CN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B3C737-F332-9F47-55AE-D51D6818C6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040524"/>
            <a:ext cx="6240358" cy="5248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0933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E0FEE8F-DE05-826E-3CD2-3699F9DB6D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3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6BB407C-7428-9208-D279-AFB948458F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1.</a:t>
            </a:r>
            <a:r>
              <a:rPr kumimoji="1" lang="zh-CN" altLang="en-US" dirty="0"/>
              <a:t> 冯诺依曼体系结构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00CF00-BA05-E5A4-328D-D5C3474660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816" y="1493681"/>
            <a:ext cx="5372368" cy="275044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2CAE76E-4123-032A-FDCE-8E5A8EC80A41}"/>
              </a:ext>
            </a:extLst>
          </p:cNvPr>
          <p:cNvSpPr txBox="1"/>
          <p:nvPr/>
        </p:nvSpPr>
        <p:spPr>
          <a:xfrm>
            <a:off x="888642" y="4503659"/>
            <a:ext cx="54874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kumimoji="1" lang="zh-CN" altLang="en-US" sz="2400" dirty="0"/>
              <a:t>常见的组成部分</a:t>
            </a:r>
            <a:endParaRPr kumimoji="1" lang="en-US" altLang="zh-CN" sz="24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kumimoji="1" lang="zh-CN" altLang="en-US" sz="2400" dirty="0"/>
              <a:t>冯诺依曼思想</a:t>
            </a:r>
            <a:r>
              <a:rPr kumimoji="1" lang="en-US" altLang="zh-CN" sz="2400" dirty="0"/>
              <a:t>:</a:t>
            </a:r>
            <a:r>
              <a:rPr kumimoji="1" lang="zh-CN" altLang="en-US" sz="2400" dirty="0"/>
              <a:t> 二进制表示</a:t>
            </a:r>
            <a:r>
              <a:rPr kumimoji="1" lang="en-US" altLang="zh-CN" sz="2400" dirty="0"/>
              <a:t>,</a:t>
            </a:r>
            <a:r>
              <a:rPr kumimoji="1" lang="zh-CN" altLang="en-US" sz="2400" dirty="0"/>
              <a:t> 存储程序</a:t>
            </a:r>
          </a:p>
        </p:txBody>
      </p:sp>
    </p:spTree>
    <p:extLst>
      <p:ext uri="{BB962C8B-B14F-4D97-AF65-F5344CB8AC3E}">
        <p14:creationId xmlns:p14="http://schemas.microsoft.com/office/powerpoint/2010/main" val="14044682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D75B78C-7672-20FB-9548-DE94368B4A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30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4A7C5D5-965C-E9F1-B4A2-F08F4D117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例子</a:t>
            </a:r>
            <a:r>
              <a:rPr kumimoji="1" lang="en-US" altLang="zh-CN" dirty="0"/>
              <a:t>(12)</a:t>
            </a:r>
            <a:endParaRPr kumimoji="1" lang="zh-CN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6D9999-F41F-B22C-2C47-1188F973AA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0524"/>
            <a:ext cx="9144000" cy="6518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8DA8877-E14B-F748-3344-767B068810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769" y="1692355"/>
            <a:ext cx="5831291" cy="4649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7682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D75B78C-7672-20FB-9548-DE94368B4A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31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4A7C5D5-965C-E9F1-B4A2-F08F4D117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例子</a:t>
            </a:r>
            <a:r>
              <a:rPr kumimoji="1" lang="en-US" altLang="zh-CN" dirty="0"/>
              <a:t>(12)</a:t>
            </a:r>
            <a:endParaRPr kumimoji="1" lang="zh-CN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8637A2-7E00-BBD3-3A16-41F73837D2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38743"/>
            <a:ext cx="9144000" cy="4077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C6AB88E-C296-76E9-A6B2-EDAF971FAC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44721"/>
            <a:ext cx="9144000" cy="4308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7701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16CC834-FD70-5DA5-A8D9-B0924C59D1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32</a:t>
            </a:fld>
            <a:endParaRPr lang="en-C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995AD61-4836-CC4C-8B74-1C926F637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第四章 存储器</a:t>
            </a:r>
          </a:p>
        </p:txBody>
      </p:sp>
    </p:spTree>
    <p:extLst>
      <p:ext uri="{BB962C8B-B14F-4D97-AF65-F5344CB8AC3E}">
        <p14:creationId xmlns:p14="http://schemas.microsoft.com/office/powerpoint/2010/main" val="18400881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3EDE93A-E197-E5D9-20AD-2435D6771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33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0764669-D685-B9C6-3EBF-7A96BFA51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13.</a:t>
            </a:r>
            <a:r>
              <a:rPr kumimoji="1" lang="zh-CN" altLang="en-US" dirty="0"/>
              <a:t> 存储器的技术指标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7DECDE-18B2-30C2-F7AE-30F8C908C49C}"/>
              </a:ext>
            </a:extLst>
          </p:cNvPr>
          <p:cNvSpPr txBox="1"/>
          <p:nvPr/>
        </p:nvSpPr>
        <p:spPr>
          <a:xfrm>
            <a:off x="628650" y="1040524"/>
            <a:ext cx="811369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kumimoji="1" lang="zh-CN" altLang="en-US" sz="2400" dirty="0"/>
              <a:t>存储容量</a:t>
            </a:r>
            <a:endParaRPr kumimoji="1" lang="en-US" altLang="zh-CN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kumimoji="1" lang="zh-CN" altLang="en-US" sz="2400" dirty="0"/>
              <a:t>位表示法</a:t>
            </a:r>
            <a:r>
              <a:rPr kumimoji="1" lang="en-US" altLang="zh-CN" sz="2400" dirty="0"/>
              <a:t>: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1K×4</a:t>
            </a:r>
            <a:r>
              <a:rPr kumimoji="1" lang="zh-CN" altLang="en-US" sz="2400" dirty="0"/>
              <a:t>意味着</a:t>
            </a:r>
            <a:r>
              <a:rPr kumimoji="1" lang="en-US" altLang="zh-CN" sz="2400" dirty="0"/>
              <a:t>: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1K</a:t>
            </a:r>
            <a:r>
              <a:rPr kumimoji="1" lang="zh-CN" altLang="en-US" sz="2400" dirty="0"/>
              <a:t>个单元</a:t>
            </a:r>
            <a:r>
              <a:rPr kumimoji="1" lang="en-US" altLang="zh-CN" sz="2400" dirty="0"/>
              <a:t>,</a:t>
            </a:r>
            <a:r>
              <a:rPr kumimoji="1" lang="zh-CN" altLang="en-US" sz="2400" dirty="0"/>
              <a:t> 每个单元长度是</a:t>
            </a:r>
            <a:r>
              <a:rPr kumimoji="1" lang="en-US" altLang="zh-CN" sz="2400" dirty="0"/>
              <a:t>4</a:t>
            </a:r>
            <a:r>
              <a:rPr kumimoji="1" lang="zh-CN" altLang="en-US" sz="2400" dirty="0"/>
              <a:t>个二进制位</a:t>
            </a:r>
            <a:endParaRPr kumimoji="1" lang="en-US" altLang="zh-CN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kumimoji="1" lang="zh-CN" altLang="en-US" sz="2400" dirty="0"/>
              <a:t>字节表示法</a:t>
            </a:r>
            <a:r>
              <a:rPr kumimoji="1" lang="en-US" altLang="zh-CN" sz="2400" dirty="0"/>
              <a:t>: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128B</a:t>
            </a:r>
            <a:r>
              <a:rPr kumimoji="1" lang="zh-CN" altLang="en-US" sz="2400" dirty="0"/>
              <a:t>表示该</a:t>
            </a:r>
            <a:r>
              <a:rPr kumimoji="1" lang="en-US" altLang="zh-CN" sz="2400" dirty="0"/>
              <a:t>128×8(Byte)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CN" altLang="en-US" sz="2400" dirty="0"/>
              <a:t>存取速度</a:t>
            </a:r>
            <a:endParaRPr kumimoji="1" lang="en-US" altLang="zh-CN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kumimoji="1" lang="zh-CN" altLang="en-US" sz="2400" dirty="0"/>
              <a:t>存取时间</a:t>
            </a:r>
            <a:r>
              <a:rPr kumimoji="1" lang="en-US" altLang="zh-CN" sz="2400" dirty="0"/>
              <a:t>:</a:t>
            </a:r>
            <a:r>
              <a:rPr kumimoji="1" lang="zh-CN" altLang="en-US" sz="2400" dirty="0"/>
              <a:t> 启动一次 </a:t>
            </a:r>
            <a:r>
              <a:rPr kumimoji="1" lang="en-US" altLang="zh-CN" sz="2400" dirty="0">
                <a:sym typeface="Wingdings" pitchFamily="2" charset="2"/>
              </a:rPr>
              <a:t></a:t>
            </a:r>
            <a:r>
              <a:rPr kumimoji="1" lang="zh-CN" altLang="en-US" sz="2400" dirty="0">
                <a:sym typeface="Wingdings" pitchFamily="2" charset="2"/>
              </a:rPr>
              <a:t> 读取完成的时间</a:t>
            </a:r>
            <a:endParaRPr kumimoji="1" lang="en-US" altLang="zh-CN" sz="2400" dirty="0">
              <a:sym typeface="Wingdings" pitchFamily="2" charset="2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kumimoji="1" lang="zh-CN" altLang="en-US" sz="2400" dirty="0">
                <a:sym typeface="Wingdings" pitchFamily="2" charset="2"/>
              </a:rPr>
              <a:t>存取周期</a:t>
            </a:r>
            <a:r>
              <a:rPr kumimoji="1" lang="en-US" altLang="zh-CN" sz="2400" dirty="0">
                <a:sym typeface="Wingdings" pitchFamily="2" charset="2"/>
              </a:rPr>
              <a:t>:</a:t>
            </a:r>
            <a:r>
              <a:rPr kumimoji="1" lang="zh-CN" altLang="en-US" sz="2400" dirty="0">
                <a:sym typeface="Wingdings" pitchFamily="2" charset="2"/>
              </a:rPr>
              <a:t> </a:t>
            </a:r>
            <a:r>
              <a:rPr kumimoji="1" lang="en-US" altLang="zh-CN" sz="2400" dirty="0">
                <a:sym typeface="Wingdings" pitchFamily="2" charset="2"/>
              </a:rPr>
              <a:t>+</a:t>
            </a:r>
            <a:r>
              <a:rPr kumimoji="1" lang="zh-CN" altLang="en-US" sz="2400" dirty="0">
                <a:sym typeface="Wingdings" pitchFamily="2" charset="2"/>
              </a:rPr>
              <a:t>稳定时间</a:t>
            </a:r>
            <a:endParaRPr kumimoji="1" lang="en-US" altLang="zh-CN" sz="2400" dirty="0">
              <a:sym typeface="Wingdings" pitchFamily="2" charset="2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kumimoji="1" lang="zh-CN" altLang="en-US" sz="2400" dirty="0">
                <a:sym typeface="Wingdings" pitchFamily="2" charset="2"/>
              </a:rPr>
              <a:t>带宽</a:t>
            </a:r>
            <a:r>
              <a:rPr kumimoji="1" lang="en-US" altLang="zh-CN" sz="2400" dirty="0">
                <a:sym typeface="Wingdings" pitchFamily="2" charset="2"/>
              </a:rPr>
              <a:t>:</a:t>
            </a:r>
            <a:r>
              <a:rPr kumimoji="1" lang="zh-CN" altLang="en-US" sz="2400" dirty="0">
                <a:sym typeface="Wingdings" pitchFamily="2" charset="2"/>
              </a:rPr>
              <a:t> </a:t>
            </a:r>
            <a:r>
              <a:rPr kumimoji="1" lang="en-US" altLang="zh-CN" sz="2400" dirty="0">
                <a:sym typeface="Wingdings" pitchFamily="2" charset="2"/>
              </a:rPr>
              <a:t>bit/s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CN" altLang="en-US" sz="2400" dirty="0">
                <a:sym typeface="Wingdings" pitchFamily="2" charset="2"/>
              </a:rPr>
              <a:t>存储系统层次结构</a:t>
            </a:r>
            <a:endParaRPr kumimoji="1" lang="en-US" altLang="zh-CN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36D5CA-93AC-048A-86A0-15739014B0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3164" y="4069724"/>
            <a:ext cx="5540836" cy="2286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0305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D2E771B-C292-A49E-D4FF-F8D4D170B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34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F70BB60-FBDC-EDF7-A66D-CFB7F31368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14.</a:t>
            </a:r>
            <a:r>
              <a:rPr kumimoji="1" lang="zh-CN" altLang="en-US" dirty="0"/>
              <a:t> 存储器的扩展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96776BF-2108-5250-9E40-31F613D122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539" y="1740525"/>
            <a:ext cx="8100811" cy="415194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DF35C48-A237-6A13-2060-CC0FA617033A}"/>
              </a:ext>
            </a:extLst>
          </p:cNvPr>
          <p:cNvSpPr txBox="1"/>
          <p:nvPr/>
        </p:nvSpPr>
        <p:spPr>
          <a:xfrm>
            <a:off x="785611" y="1159692"/>
            <a:ext cx="28905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kumimoji="1" lang="zh-CN" altLang="en-US" sz="2400" dirty="0"/>
              <a:t>位扩展</a:t>
            </a:r>
            <a:r>
              <a:rPr kumimoji="1" lang="en-US" altLang="zh-CN" sz="2400" dirty="0"/>
              <a:t>(</a:t>
            </a:r>
            <a:r>
              <a:rPr kumimoji="1" lang="zh-CN" altLang="en-US" sz="2400" dirty="0"/>
              <a:t>字长扩展</a:t>
            </a:r>
            <a:r>
              <a:rPr kumimoji="1" lang="en-US" altLang="zh-CN" sz="2400" dirty="0"/>
              <a:t>)</a:t>
            </a:r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6639225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D2E771B-C292-A49E-D4FF-F8D4D170B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35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F70BB60-FBDC-EDF7-A66D-CFB7F31368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14.</a:t>
            </a:r>
            <a:r>
              <a:rPr kumimoji="1" lang="zh-CN" altLang="en-US" dirty="0"/>
              <a:t> 存储器的扩展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F35C48-A237-6A13-2060-CC0FA617033A}"/>
              </a:ext>
            </a:extLst>
          </p:cNvPr>
          <p:cNvSpPr txBox="1"/>
          <p:nvPr/>
        </p:nvSpPr>
        <p:spPr>
          <a:xfrm>
            <a:off x="785611" y="1159692"/>
            <a:ext cx="28905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kumimoji="1" lang="zh-CN" altLang="en-US" sz="2400" dirty="0"/>
              <a:t>位扩展</a:t>
            </a:r>
            <a:r>
              <a:rPr kumimoji="1" lang="en-US" altLang="zh-CN" sz="2400" dirty="0"/>
              <a:t>(</a:t>
            </a:r>
            <a:r>
              <a:rPr kumimoji="1" lang="zh-CN" altLang="en-US" sz="2400" dirty="0"/>
              <a:t>容量扩展</a:t>
            </a:r>
            <a:r>
              <a:rPr kumimoji="1" lang="en-US" altLang="zh-CN" sz="2400" dirty="0"/>
              <a:t>)</a:t>
            </a:r>
            <a:endParaRPr kumimoji="1" lang="zh-CN" alt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64D6EA-6AAA-91E2-C087-0E3D6F9F16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" y="1740525"/>
            <a:ext cx="8801100" cy="436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4278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C4BC864-AE9C-B523-DD80-19BE0FB49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36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CB1DEF9-8C8C-05D4-C678-4DD122CD3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15.</a:t>
            </a:r>
            <a:r>
              <a:rPr kumimoji="1" lang="zh-CN" altLang="en-US" dirty="0"/>
              <a:t> </a:t>
            </a:r>
            <a:r>
              <a:rPr kumimoji="1" lang="en-US" altLang="zh-CN" dirty="0"/>
              <a:t>Cache</a:t>
            </a:r>
            <a:endParaRPr kumimoji="1" lang="zh-CN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08DDF0-4D3E-FF59-070A-89C659344F8F}"/>
              </a:ext>
            </a:extLst>
          </p:cNvPr>
          <p:cNvSpPr txBox="1"/>
          <p:nvPr/>
        </p:nvSpPr>
        <p:spPr>
          <a:xfrm>
            <a:off x="875763" y="1352282"/>
            <a:ext cx="361188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kumimoji="1" lang="zh-CN" altLang="en-US" sz="2400" dirty="0"/>
              <a:t>程序的局部性</a:t>
            </a:r>
            <a:endParaRPr kumimoji="1" lang="en-US" altLang="zh-CN" sz="24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kumimoji="1" lang="en-US" altLang="zh-CN" sz="2400" dirty="0"/>
              <a:t>Cache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hit,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Cache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miss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kumimoji="1" lang="zh-CN" alt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1D8DA7-8D46-0FBC-47EC-E465216B80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18582"/>
            <a:ext cx="9144000" cy="3385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07200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463B273-4B04-A97B-A348-8FB9C38B7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37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42BEAEF-9EB0-C3C2-A01E-2DABB5BB8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16.</a:t>
            </a:r>
            <a:r>
              <a:rPr kumimoji="1" lang="zh-CN" altLang="en-US" dirty="0"/>
              <a:t> 相连存储器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446B24-DC7D-BE7E-11A9-85E7E6E52AB6}"/>
              </a:ext>
            </a:extLst>
          </p:cNvPr>
          <p:cNvSpPr txBox="1"/>
          <p:nvPr/>
        </p:nvSpPr>
        <p:spPr>
          <a:xfrm>
            <a:off x="772732" y="1506828"/>
            <a:ext cx="20697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kumimoji="1" lang="zh-CN" altLang="en-US" sz="2400" dirty="0"/>
              <a:t>全相连映射</a:t>
            </a:r>
            <a:endParaRPr kumimoji="1" lang="en-US" altLang="zh-CN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C1A394-1A98-D1D2-77B9-40679ED563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2136" y="2083596"/>
            <a:ext cx="7382009" cy="3825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60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463B273-4B04-A97B-A348-8FB9C38B7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38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42BEAEF-9EB0-C3C2-A01E-2DABB5BB8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16.</a:t>
            </a:r>
            <a:r>
              <a:rPr kumimoji="1" lang="zh-CN" altLang="en-US" dirty="0"/>
              <a:t> 相连存储器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446B24-DC7D-BE7E-11A9-85E7E6E52AB6}"/>
              </a:ext>
            </a:extLst>
          </p:cNvPr>
          <p:cNvSpPr txBox="1"/>
          <p:nvPr/>
        </p:nvSpPr>
        <p:spPr>
          <a:xfrm>
            <a:off x="721217" y="1117797"/>
            <a:ext cx="23775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kumimoji="1" lang="zh-CN" altLang="en-US" sz="2400" dirty="0"/>
              <a:t>直接相连映射</a:t>
            </a:r>
            <a:endParaRPr kumimoji="1" lang="en-US" altLang="zh-CN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E0C84D4-878A-9EF0-787A-EE801FA187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56735"/>
            <a:ext cx="9144000" cy="4414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15220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463B273-4B04-A97B-A348-8FB9C38B7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39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42BEAEF-9EB0-C3C2-A01E-2DABB5BB8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16.</a:t>
            </a:r>
            <a:r>
              <a:rPr kumimoji="1" lang="zh-CN" altLang="en-US" dirty="0"/>
              <a:t> 相连存储器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446B24-DC7D-BE7E-11A9-85E7E6E52AB6}"/>
              </a:ext>
            </a:extLst>
          </p:cNvPr>
          <p:cNvSpPr txBox="1"/>
          <p:nvPr/>
        </p:nvSpPr>
        <p:spPr>
          <a:xfrm>
            <a:off x="628650" y="1040524"/>
            <a:ext cx="20874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kumimoji="1" lang="zh-CN" altLang="en-US" sz="2400" dirty="0"/>
              <a:t>组相连映射</a:t>
            </a:r>
            <a:endParaRPr kumimoji="1" lang="en-US" altLang="zh-CN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4F3AB2-27B2-0740-D584-127BD42E84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89310"/>
            <a:ext cx="9144000" cy="4826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5391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B47B1D0-7560-2A46-3E4A-D7DEF78AE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4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287A8C0-2D4E-349B-90F7-523C14BAD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2.</a:t>
            </a:r>
            <a:r>
              <a:rPr kumimoji="1" lang="zh-CN" altLang="en-US" dirty="0"/>
              <a:t> 计算机系统的层次结构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645350-E8CF-3FDD-91E3-0F453E946C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9125" y="1130862"/>
            <a:ext cx="6185749" cy="438129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4F68811-52EB-12B7-E914-28D54E6F050A}"/>
              </a:ext>
            </a:extLst>
          </p:cNvPr>
          <p:cNvSpPr txBox="1"/>
          <p:nvPr/>
        </p:nvSpPr>
        <p:spPr>
          <a:xfrm>
            <a:off x="911985" y="5615974"/>
            <a:ext cx="25474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kumimoji="1" lang="zh-CN" altLang="en-US" sz="2400" dirty="0"/>
              <a:t>硬件层</a:t>
            </a:r>
            <a:r>
              <a:rPr kumimoji="1" lang="en-US" altLang="zh-CN" sz="2400" dirty="0"/>
              <a:t>,</a:t>
            </a:r>
            <a:r>
              <a:rPr kumimoji="1" lang="zh-CN" altLang="en-US" sz="2400" dirty="0"/>
              <a:t> 软件层</a:t>
            </a:r>
          </a:p>
        </p:txBody>
      </p:sp>
    </p:spTree>
    <p:extLst>
      <p:ext uri="{BB962C8B-B14F-4D97-AF65-F5344CB8AC3E}">
        <p14:creationId xmlns:p14="http://schemas.microsoft.com/office/powerpoint/2010/main" val="159780648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AAF1C0-2704-5A5E-60CB-25F4044A11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40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503F2E6-0DBF-7196-08E8-54EBC336B2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例子</a:t>
            </a:r>
            <a:r>
              <a:rPr kumimoji="1" lang="en-US" altLang="zh-CN" dirty="0"/>
              <a:t>(16)</a:t>
            </a:r>
            <a:endParaRPr kumimoji="1" lang="zh-CN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39B1BD-A63F-2184-40B3-AD104AFC39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290" y="1040524"/>
            <a:ext cx="6441908" cy="371500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5223988-792C-A831-F16F-E0FC04B889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4152" y="119205"/>
            <a:ext cx="6301619" cy="502276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E702656-10D1-49B0-6C17-C3BD536C73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34152" y="5103695"/>
            <a:ext cx="9144000" cy="2642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00334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F6E99D6-7F05-7D6E-C05C-648C338CA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41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01DB089-D3F2-26FA-929B-C5C77E373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17.</a:t>
            </a:r>
            <a:r>
              <a:rPr kumimoji="1" lang="zh-CN" altLang="en-US" dirty="0"/>
              <a:t> 虚拟内存</a:t>
            </a:r>
          </a:p>
        </p:txBody>
      </p:sp>
    </p:spTree>
    <p:extLst>
      <p:ext uri="{BB962C8B-B14F-4D97-AF65-F5344CB8AC3E}">
        <p14:creationId xmlns:p14="http://schemas.microsoft.com/office/powerpoint/2010/main" val="311072108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DB96E71-AD35-3E95-DEDE-A6541ED34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42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C1D0CA-A072-00D4-1FEE-D0338D4AB7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例子</a:t>
            </a:r>
            <a:r>
              <a:rPr kumimoji="1" lang="en-US" altLang="zh-CN" dirty="0"/>
              <a:t>(17)</a:t>
            </a:r>
            <a:endParaRPr kumimoji="1" lang="zh-CN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027BC8-CF60-2064-72FA-6D539FCA2D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040524"/>
            <a:ext cx="5146319" cy="53125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5C8B746-C4DB-5D30-DE89-8CF52A244A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4689" y="-67690"/>
            <a:ext cx="88968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6442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6E386A-8B83-90AC-1EB9-BF9BCA418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5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6B1C2A7-C14D-445B-346E-A6CE34391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3.</a:t>
            </a:r>
            <a:r>
              <a:rPr kumimoji="1" lang="zh-CN" altLang="en-US" dirty="0"/>
              <a:t> 基本性能指标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8CD5B5-650E-421F-1A5C-5EB138818233}"/>
              </a:ext>
            </a:extLst>
          </p:cNvPr>
          <p:cNvSpPr txBox="1"/>
          <p:nvPr/>
        </p:nvSpPr>
        <p:spPr>
          <a:xfrm>
            <a:off x="628650" y="1828800"/>
            <a:ext cx="716414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kumimoji="1" lang="zh-CN" altLang="en-US" sz="2400" dirty="0"/>
              <a:t>字节</a:t>
            </a:r>
            <a:r>
              <a:rPr kumimoji="1" lang="en-US" altLang="zh-CN" sz="2400" dirty="0"/>
              <a:t>(bite),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1bite=8bit</a:t>
            </a:r>
            <a:r>
              <a:rPr kumimoji="1" lang="zh-CN" altLang="en-US" sz="2400" dirty="0"/>
              <a:t> </a:t>
            </a:r>
            <a:endParaRPr kumimoji="1" lang="en-US" altLang="zh-CN" sz="24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kumimoji="1" lang="zh-CN" altLang="en-US" sz="2400" dirty="0"/>
              <a:t>字长</a:t>
            </a:r>
            <a:r>
              <a:rPr kumimoji="1" lang="en-US" altLang="zh-CN" sz="2400" dirty="0"/>
              <a:t>(word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size):</a:t>
            </a:r>
            <a:r>
              <a:rPr kumimoji="1" lang="zh-CN" altLang="en-US" sz="2400" dirty="0"/>
              <a:t> 通常</a:t>
            </a:r>
            <a:r>
              <a:rPr kumimoji="1" lang="en-US" altLang="zh-CN" sz="2400" dirty="0"/>
              <a:t>32/64</a:t>
            </a:r>
            <a:r>
              <a:rPr kumimoji="1" lang="zh-CN" altLang="en-US" sz="2400" dirty="0"/>
              <a:t>位</a:t>
            </a:r>
            <a:endParaRPr kumimoji="1" lang="en-US" altLang="zh-CN" sz="24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kumimoji="1" lang="en-US" altLang="zh-CN" sz="24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kumimoji="1" lang="zh-CN" altLang="en-US" sz="2400" dirty="0"/>
              <a:t>主存容量</a:t>
            </a:r>
            <a:r>
              <a:rPr kumimoji="1" lang="en-US" altLang="zh-CN" sz="2400" dirty="0"/>
              <a:t>:</a:t>
            </a:r>
            <a:r>
              <a:rPr kumimoji="1" lang="zh-CN" altLang="en-US" sz="2400" dirty="0"/>
              <a:t> 存储单元数</a:t>
            </a:r>
            <a:r>
              <a:rPr kumimoji="1" lang="en-US" altLang="zh-CN" sz="2400" dirty="0"/>
              <a:t>×</a:t>
            </a:r>
            <a:r>
              <a:rPr kumimoji="1" lang="zh-CN" altLang="en-US" sz="2400" dirty="0"/>
              <a:t>每个存储单元二进制位数</a:t>
            </a:r>
            <a:endParaRPr kumimoji="1" lang="en-US" altLang="zh-CN" sz="2400" dirty="0"/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4DA18DBC-46C0-C47F-6A4C-5C81C0736184}"/>
              </a:ext>
            </a:extLst>
          </p:cNvPr>
          <p:cNvSpPr/>
          <p:nvPr/>
        </p:nvSpPr>
        <p:spPr>
          <a:xfrm rot="16200000">
            <a:off x="3062758" y="2999215"/>
            <a:ext cx="244698" cy="104318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FE3C09-6FEA-A978-3519-2E55CB1B64BE}"/>
              </a:ext>
            </a:extLst>
          </p:cNvPr>
          <p:cNvSpPr txBox="1"/>
          <p:nvPr/>
        </p:nvSpPr>
        <p:spPr>
          <a:xfrm>
            <a:off x="2631109" y="3670434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sz="2400" dirty="0"/>
              <a:t>字容量</a:t>
            </a: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3336F741-8331-3C98-F860-EAAE9DB4B5AA}"/>
              </a:ext>
            </a:extLst>
          </p:cNvPr>
          <p:cNvSpPr/>
          <p:nvPr/>
        </p:nvSpPr>
        <p:spPr>
          <a:xfrm rot="16200000">
            <a:off x="5818835" y="1968905"/>
            <a:ext cx="244699" cy="3181081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22A663-3A56-53BB-48D7-43B9ECB0BA77}"/>
              </a:ext>
            </a:extLst>
          </p:cNvPr>
          <p:cNvSpPr txBox="1"/>
          <p:nvPr/>
        </p:nvSpPr>
        <p:spPr>
          <a:xfrm>
            <a:off x="5374309" y="3681795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sz="2400" dirty="0"/>
              <a:t>位容量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A47BE1-3F5A-843A-83A6-05A4C841CBD2}"/>
              </a:ext>
            </a:extLst>
          </p:cNvPr>
          <p:cNvSpPr txBox="1"/>
          <p:nvPr/>
        </p:nvSpPr>
        <p:spPr>
          <a:xfrm>
            <a:off x="656823" y="1365161"/>
            <a:ext cx="25442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400" dirty="0"/>
              <a:t>3.1</a:t>
            </a:r>
            <a:r>
              <a:rPr kumimoji="1" lang="zh-CN" altLang="en-US" sz="2400" dirty="0"/>
              <a:t> 基本性能指标</a:t>
            </a:r>
          </a:p>
        </p:txBody>
      </p:sp>
    </p:spTree>
    <p:extLst>
      <p:ext uri="{BB962C8B-B14F-4D97-AF65-F5344CB8AC3E}">
        <p14:creationId xmlns:p14="http://schemas.microsoft.com/office/powerpoint/2010/main" val="27125330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6E386A-8B83-90AC-1EB9-BF9BCA418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6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6B1C2A7-C14D-445B-346E-A6CE34391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3.</a:t>
            </a:r>
            <a:r>
              <a:rPr kumimoji="1" lang="zh-CN" altLang="en-US" dirty="0"/>
              <a:t> 基本性能指标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8CD5B5-650E-421F-1A5C-5EB138818233}"/>
              </a:ext>
            </a:extLst>
          </p:cNvPr>
          <p:cNvSpPr txBox="1"/>
          <p:nvPr/>
        </p:nvSpPr>
        <p:spPr>
          <a:xfrm>
            <a:off x="628650" y="1828800"/>
            <a:ext cx="7713971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kumimoji="1" lang="zh-CN" altLang="en-CN" sz="2400" dirty="0"/>
              <a:t>时钟</a:t>
            </a:r>
            <a:r>
              <a:rPr kumimoji="1" lang="zh-CN" altLang="en-US" sz="2400" dirty="0"/>
              <a:t>周期</a:t>
            </a:r>
            <a:r>
              <a:rPr kumimoji="1" lang="en-US" altLang="zh-CN" sz="2400" dirty="0"/>
              <a:t>:</a:t>
            </a:r>
            <a:r>
              <a:rPr kumimoji="1" lang="zh-CN" altLang="en-US" sz="2400" dirty="0"/>
              <a:t> 计算机中最小的时间单位</a:t>
            </a:r>
            <a:endParaRPr kumimoji="1" lang="en-US" altLang="zh-CN" sz="24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kumimoji="1" lang="en-US" altLang="zh-CN" sz="2400" dirty="0"/>
              <a:t>CPI: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clock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per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instruction</a:t>
            </a:r>
            <a:r>
              <a:rPr kumimoji="1" lang="zh-CN" altLang="en-US" sz="2400" dirty="0"/>
              <a:t> 执行指令需要的平均周期数</a:t>
            </a:r>
            <a:endParaRPr kumimoji="1" lang="en-US" altLang="zh-CN" sz="24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kumimoji="1" lang="en-US" altLang="zh-CN" sz="24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kumimoji="1" lang="en-US" altLang="zh-CN" sz="24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kumimoji="1" lang="en-US" altLang="zh-CN" sz="24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kumimoji="1" lang="en-US" altLang="zh-CN" sz="24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kumimoji="1" lang="en-US" altLang="zh-CN" sz="2400" dirty="0"/>
              <a:t>CPU</a:t>
            </a:r>
            <a:r>
              <a:rPr kumimoji="1" lang="zh-CN" altLang="en-US" sz="2400" dirty="0"/>
              <a:t>时间</a:t>
            </a:r>
            <a:r>
              <a:rPr kumimoji="1" lang="en-US" altLang="zh-CN" sz="2400" dirty="0"/>
              <a:t>:</a:t>
            </a:r>
            <a:r>
              <a:rPr kumimoji="1" lang="zh-CN" altLang="en-US" sz="2400" dirty="0"/>
              <a:t>  </a:t>
            </a:r>
            <a:endParaRPr kumimoji="1" lang="en-US" altLang="zh-CN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A47BE1-3F5A-843A-83A6-05A4C841CBD2}"/>
              </a:ext>
            </a:extLst>
          </p:cNvPr>
          <p:cNvSpPr txBox="1"/>
          <p:nvPr/>
        </p:nvSpPr>
        <p:spPr>
          <a:xfrm>
            <a:off x="656823" y="1365161"/>
            <a:ext cx="31598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400" dirty="0"/>
              <a:t>3.2</a:t>
            </a:r>
            <a:r>
              <a:rPr kumimoji="1" lang="zh-CN" altLang="en-US" sz="2400" dirty="0"/>
              <a:t> 与时间相关的指标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EACE41-3140-A900-5109-67C34DAAEE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2537" y="3096700"/>
            <a:ext cx="1583118" cy="61282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9B26DF1-F3DF-79FB-6C9E-9A5EF68B96EC}"/>
              </a:ext>
            </a:extLst>
          </p:cNvPr>
          <p:cNvSpPr/>
          <p:nvPr/>
        </p:nvSpPr>
        <p:spPr>
          <a:xfrm>
            <a:off x="4912162" y="2930550"/>
            <a:ext cx="3059861" cy="33230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pPr algn="l"/>
            <a:r>
              <a:rPr kumimoji="1" lang="zh-CN" altLang="en-US" sz="1400" b="1" dirty="0">
                <a:latin typeface="FangSong" panose="02010609060101010101" pitchFamily="49" charset="-122"/>
                <a:ea typeface="FangSong" panose="02010609060101010101" pitchFamily="49" charset="-122"/>
              </a:rPr>
              <a:t>程序执行花了多少时间</a:t>
            </a:r>
            <a:r>
              <a:rPr kumimoji="1" lang="en-US" altLang="zh-CN" sz="1400" b="1" dirty="0">
                <a:latin typeface="FangSong" panose="02010609060101010101" pitchFamily="49" charset="-122"/>
                <a:ea typeface="FangSong" panose="02010609060101010101" pitchFamily="49" charset="-122"/>
              </a:rPr>
              <a:t>(clock)?</a:t>
            </a:r>
            <a:endParaRPr kumimoji="1" lang="zh-CN" altLang="en-US" sz="1400" b="1" dirty="0">
              <a:latin typeface="FangSong" panose="02010609060101010101" pitchFamily="49" charset="-122"/>
              <a:ea typeface="FangSong" panose="02010609060101010101" pitchFamily="49" charset="-122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767E74C-C188-C4D3-AD29-694831E20EEF}"/>
              </a:ext>
            </a:extLst>
          </p:cNvPr>
          <p:cNvSpPr/>
          <p:nvPr/>
        </p:nvSpPr>
        <p:spPr>
          <a:xfrm>
            <a:off x="4950799" y="3432826"/>
            <a:ext cx="2202287" cy="33230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pPr algn="l"/>
            <a:r>
              <a:rPr kumimoji="1" lang="zh-CN" altLang="en-CN" sz="1400" b="1" dirty="0">
                <a:latin typeface="FangSong" panose="02010609060101010101" pitchFamily="49" charset="-122"/>
                <a:ea typeface="FangSong" panose="02010609060101010101" pitchFamily="49" charset="-122"/>
              </a:rPr>
              <a:t>这个</a:t>
            </a:r>
            <a:r>
              <a:rPr kumimoji="1" lang="zh-CN" altLang="en-US" sz="1400" b="1" dirty="0">
                <a:latin typeface="FangSong" panose="02010609060101010101" pitchFamily="49" charset="-122"/>
                <a:ea typeface="FangSong" panose="02010609060101010101" pitchFamily="49" charset="-122"/>
              </a:rPr>
              <a:t>程序有多少指令</a:t>
            </a:r>
            <a:r>
              <a:rPr kumimoji="1" lang="en-US" altLang="zh-CN" sz="1400" b="1" dirty="0">
                <a:latin typeface="FangSong" panose="02010609060101010101" pitchFamily="49" charset="-122"/>
                <a:ea typeface="FangSong" panose="02010609060101010101" pitchFamily="49" charset="-122"/>
              </a:rPr>
              <a:t>?</a:t>
            </a:r>
            <a:endParaRPr kumimoji="1" lang="zh-CN" altLang="en-US" sz="1400" b="1" dirty="0">
              <a:latin typeface="FangSong" panose="02010609060101010101" pitchFamily="49" charset="-122"/>
              <a:ea typeface="FangSong" panose="02010609060101010101" pitchFamily="49" charset="-122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171179A-CA56-72F6-F5A2-79F2C14E36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2069" y="4506456"/>
            <a:ext cx="3059861" cy="71840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9870D71-69D6-02CE-56EB-41AF4399DD4F}"/>
              </a:ext>
            </a:extLst>
          </p:cNvPr>
          <p:cNvSpPr/>
          <p:nvPr/>
        </p:nvSpPr>
        <p:spPr>
          <a:xfrm>
            <a:off x="2562896" y="5359731"/>
            <a:ext cx="1661375" cy="39033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pPr algn="l"/>
            <a:r>
              <a:rPr kumimoji="1" lang="zh-CN" altLang="en-US" sz="1600" b="1" dirty="0">
                <a:latin typeface="FangSong" panose="02010609060101010101" pitchFamily="49" charset="-122"/>
                <a:ea typeface="FangSong" panose="02010609060101010101" pitchFamily="49" charset="-122"/>
              </a:rPr>
              <a:t>多少条指令</a:t>
            </a:r>
            <a:r>
              <a:rPr kumimoji="1" lang="en-US" altLang="zh-CN" sz="1600" b="1" dirty="0">
                <a:latin typeface="FangSong" panose="02010609060101010101" pitchFamily="49" charset="-122"/>
                <a:ea typeface="FangSong" panose="02010609060101010101" pitchFamily="49" charset="-122"/>
              </a:rPr>
              <a:t>?</a:t>
            </a:r>
            <a:endParaRPr kumimoji="1" lang="zh-CN" altLang="en-US" sz="1600" b="1" dirty="0">
              <a:latin typeface="FangSong" panose="02010609060101010101" pitchFamily="49" charset="-122"/>
              <a:ea typeface="FangSong" panose="02010609060101010101" pitchFamily="49" charset="-122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DB2DE61-F18C-7B5B-1F11-6ACFA48982DD}"/>
              </a:ext>
            </a:extLst>
          </p:cNvPr>
          <p:cNvCxnSpPr>
            <a:stCxn id="11" idx="3"/>
          </p:cNvCxnSpPr>
          <p:nvPr/>
        </p:nvCxnSpPr>
        <p:spPr>
          <a:xfrm flipV="1">
            <a:off x="4224271" y="4953126"/>
            <a:ext cx="0" cy="6017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9E27CE7-636B-5D05-29C1-0C8030D4606B}"/>
              </a:ext>
            </a:extLst>
          </p:cNvPr>
          <p:cNvCxnSpPr/>
          <p:nvPr/>
        </p:nvCxnSpPr>
        <p:spPr>
          <a:xfrm flipV="1">
            <a:off x="5000169" y="4953126"/>
            <a:ext cx="0" cy="6017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EE4D86D4-8FC2-84C5-9EF4-352B3E021980}"/>
              </a:ext>
            </a:extLst>
          </p:cNvPr>
          <p:cNvSpPr/>
          <p:nvPr/>
        </p:nvSpPr>
        <p:spPr>
          <a:xfrm>
            <a:off x="4340181" y="5372609"/>
            <a:ext cx="1661375" cy="39033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pPr algn="l"/>
            <a:r>
              <a:rPr kumimoji="1" lang="zh-CN" altLang="en-US" sz="1600" b="1" dirty="0">
                <a:latin typeface="FangSong" panose="02010609060101010101" pitchFamily="49" charset="-122"/>
                <a:ea typeface="FangSong" panose="02010609060101010101" pitchFamily="49" charset="-122"/>
              </a:rPr>
              <a:t>一条指令用多少</a:t>
            </a:r>
          </a:p>
        </p:txBody>
      </p:sp>
    </p:spTree>
    <p:extLst>
      <p:ext uri="{BB962C8B-B14F-4D97-AF65-F5344CB8AC3E}">
        <p14:creationId xmlns:p14="http://schemas.microsoft.com/office/powerpoint/2010/main" val="29165553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6E386A-8B83-90AC-1EB9-BF9BCA418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7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6B1C2A7-C14D-445B-346E-A6CE34391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3.</a:t>
            </a:r>
            <a:r>
              <a:rPr kumimoji="1" lang="zh-CN" altLang="en-US" dirty="0"/>
              <a:t> 基本性能指标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8CD5B5-650E-421F-1A5C-5EB138818233}"/>
              </a:ext>
            </a:extLst>
          </p:cNvPr>
          <p:cNvSpPr txBox="1"/>
          <p:nvPr/>
        </p:nvSpPr>
        <p:spPr>
          <a:xfrm>
            <a:off x="628650" y="1828800"/>
            <a:ext cx="72811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kumimoji="1" lang="en-US" altLang="zh-CN" sz="2400" dirty="0"/>
              <a:t>IPC: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Count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per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instruction=1/Instruction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per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count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kumimoji="1" lang="en-US" altLang="zh-CN" sz="2400" dirty="0"/>
              <a:t>MIPS: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Million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instruction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per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second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A47BE1-3F5A-843A-83A6-05A4C841CBD2}"/>
              </a:ext>
            </a:extLst>
          </p:cNvPr>
          <p:cNvSpPr txBox="1"/>
          <p:nvPr/>
        </p:nvSpPr>
        <p:spPr>
          <a:xfrm>
            <a:off x="656823" y="1365161"/>
            <a:ext cx="31598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400" dirty="0"/>
              <a:t>3.2</a:t>
            </a:r>
            <a:r>
              <a:rPr kumimoji="1" lang="zh-CN" altLang="en-US" sz="2400" dirty="0"/>
              <a:t> 与时间相关的指标</a:t>
            </a:r>
          </a:p>
        </p:txBody>
      </p:sp>
    </p:spTree>
    <p:extLst>
      <p:ext uri="{BB962C8B-B14F-4D97-AF65-F5344CB8AC3E}">
        <p14:creationId xmlns:p14="http://schemas.microsoft.com/office/powerpoint/2010/main" val="38532130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A0DD93D-C0F2-66C4-D0A7-3BB81C52C5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8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356CB52-B6EA-0204-CC15-29F621C57A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例子</a:t>
            </a:r>
            <a:r>
              <a:rPr kumimoji="1" lang="en-US" altLang="zh-CN" dirty="0"/>
              <a:t>(1~3)</a:t>
            </a:r>
            <a:endParaRPr kumimoji="1" lang="zh-CN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1C99C3-DA0C-52DC-0618-230834C5D4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1053158"/>
            <a:ext cx="6993977" cy="26447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96072C1-4E62-5481-C8D3-010110B89E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47781" y="1157483"/>
            <a:ext cx="6259132" cy="2271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1714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16CC834-FD70-5DA5-A8D9-B0924C59D1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9</a:t>
            </a:fld>
            <a:endParaRPr lang="en-C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995AD61-4836-CC4C-8B74-1C926F637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第二章 数据的机器级表示</a:t>
            </a:r>
          </a:p>
        </p:txBody>
      </p:sp>
    </p:spTree>
    <p:extLst>
      <p:ext uri="{BB962C8B-B14F-4D97-AF65-F5344CB8AC3E}">
        <p14:creationId xmlns:p14="http://schemas.microsoft.com/office/powerpoint/2010/main" val="38513250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t"/>
      <a:lstStyle>
        <a:defPPr algn="l">
          <a:defRPr kumimoji="1" sz="1600" b="1" dirty="0" smtClean="0">
            <a:latin typeface="FangSong" panose="02010609060101010101" pitchFamily="49" charset="-122"/>
            <a:ea typeface="FangSong" panose="02010609060101010101" pitchFamily="49" charset="-122"/>
          </a:defRPr>
        </a:defPPr>
      </a:lstStyle>
      <a:style>
        <a:lnRef idx="2">
          <a:schemeClr val="accent5"/>
        </a:lnRef>
        <a:fillRef idx="1">
          <a:schemeClr val="lt1"/>
        </a:fillRef>
        <a:effectRef idx="0">
          <a:schemeClr val="accent5"/>
        </a:effectRef>
        <a:fontRef idx="minor">
          <a:schemeClr val="dk1"/>
        </a:fontRef>
      </a:style>
    </a:spDef>
    <a:txDef>
      <a:spPr>
        <a:noFill/>
      </a:spPr>
      <a:bodyPr wrap="none" rtlCol="0">
        <a:spAutoFit/>
      </a:bodyPr>
      <a:lstStyle>
        <a:defPPr marL="342900" indent="-342900" algn="l">
          <a:buFont typeface="Arial" panose="020B0604020202020204" pitchFamily="34" charset="0"/>
          <a:buChar char="•"/>
          <a:defRPr kumimoji="1" sz="24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2573</TotalTime>
  <Words>759</Words>
  <Application>Microsoft Macintosh PowerPoint</Application>
  <PresentationFormat>On-screen Show (4:3)</PresentationFormat>
  <Paragraphs>185</Paragraphs>
  <Slides>42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8" baseType="lpstr">
      <vt:lpstr>Crimson</vt:lpstr>
      <vt:lpstr>FangSong</vt:lpstr>
      <vt:lpstr>Arial</vt:lpstr>
      <vt:lpstr>Calibri</vt:lpstr>
      <vt:lpstr>Cambria Math</vt:lpstr>
      <vt:lpstr>Office Theme</vt:lpstr>
      <vt:lpstr>PowerPoint Presentation</vt:lpstr>
      <vt:lpstr>第一章 计算机系统概述</vt:lpstr>
      <vt:lpstr>1. 冯诺依曼体系结构</vt:lpstr>
      <vt:lpstr>2. 计算机系统的层次结构</vt:lpstr>
      <vt:lpstr>3. 基本性能指标</vt:lpstr>
      <vt:lpstr>3. 基本性能指标</vt:lpstr>
      <vt:lpstr>3. 基本性能指标</vt:lpstr>
      <vt:lpstr>例子(1~3)</vt:lpstr>
      <vt:lpstr>第二章 数据的机器级表示</vt:lpstr>
      <vt:lpstr>4. 数的机器码表示</vt:lpstr>
      <vt:lpstr>例子(4) </vt:lpstr>
      <vt:lpstr>5. 定点数的表示</vt:lpstr>
      <vt:lpstr>6. IEEE754浮点数表示</vt:lpstr>
      <vt:lpstr>6. IEEE754浮点数表示</vt:lpstr>
      <vt:lpstr>6. IEEE754浮点数表示</vt:lpstr>
      <vt:lpstr>6. IEEE754浮点数表示</vt:lpstr>
      <vt:lpstr>例子(6)</vt:lpstr>
      <vt:lpstr>例子(6)</vt:lpstr>
      <vt:lpstr>7. C语言的数据类型</vt:lpstr>
      <vt:lpstr>例子(7) </vt:lpstr>
      <vt:lpstr>例子(7)</vt:lpstr>
      <vt:lpstr>8. 奇偶校验</vt:lpstr>
      <vt:lpstr>第三章 运算与运算器</vt:lpstr>
      <vt:lpstr>9. 补码加法与减法与溢出检测</vt:lpstr>
      <vt:lpstr>例子(9)</vt:lpstr>
      <vt:lpstr>10. 可控加减法电路</vt:lpstr>
      <vt:lpstr>11. 原码不恢复余数法</vt:lpstr>
      <vt:lpstr>12. 浮点数加减运算</vt:lpstr>
      <vt:lpstr>例子(12)</vt:lpstr>
      <vt:lpstr>例子(12)</vt:lpstr>
      <vt:lpstr>例子(12)</vt:lpstr>
      <vt:lpstr>第四章 存储器</vt:lpstr>
      <vt:lpstr>13. 存储器的技术指标</vt:lpstr>
      <vt:lpstr>14. 存储器的扩展</vt:lpstr>
      <vt:lpstr>14. 存储器的扩展</vt:lpstr>
      <vt:lpstr>15. Cache</vt:lpstr>
      <vt:lpstr>16. 相连存储器</vt:lpstr>
      <vt:lpstr>16. 相连存储器</vt:lpstr>
      <vt:lpstr>16. 相连存储器</vt:lpstr>
      <vt:lpstr>例子(16)</vt:lpstr>
      <vt:lpstr>17. 虚拟内存</vt:lpstr>
      <vt:lpstr>例子(17)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张 桄玮</dc:creator>
  <cp:lastModifiedBy>张 桄玮</cp:lastModifiedBy>
  <cp:revision>92</cp:revision>
  <dcterms:created xsi:type="dcterms:W3CDTF">2023-05-28T12:52:33Z</dcterms:created>
  <dcterms:modified xsi:type="dcterms:W3CDTF">2023-12-10T07:50:28Z</dcterms:modified>
</cp:coreProperties>
</file>